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0" r:id="rId1"/>
    <p:sldMasterId id="2147484908" r:id="rId2"/>
  </p:sldMasterIdLst>
  <p:notesMasterIdLst>
    <p:notesMasterId r:id="rId19"/>
  </p:notesMasterIdLst>
  <p:handoutMasterIdLst>
    <p:handoutMasterId r:id="rId20"/>
  </p:handoutMasterIdLst>
  <p:sldIdLst>
    <p:sldId id="256" r:id="rId3"/>
    <p:sldId id="591" r:id="rId4"/>
    <p:sldId id="592" r:id="rId5"/>
    <p:sldId id="610" r:id="rId6"/>
    <p:sldId id="622" r:id="rId7"/>
    <p:sldId id="623" r:id="rId8"/>
    <p:sldId id="620" r:id="rId9"/>
    <p:sldId id="621" r:id="rId10"/>
    <p:sldId id="617" r:id="rId11"/>
    <p:sldId id="611" r:id="rId12"/>
    <p:sldId id="618" r:id="rId13"/>
    <p:sldId id="613" r:id="rId14"/>
    <p:sldId id="600" r:id="rId15"/>
    <p:sldId id="608" r:id="rId16"/>
    <p:sldId id="596" r:id="rId17"/>
    <p:sldId id="607"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05A"/>
    <a:srgbClr val="FECA4D"/>
    <a:srgbClr val="F7994B"/>
    <a:srgbClr val="333092"/>
    <a:srgbClr val="333045"/>
    <a:srgbClr val="333074"/>
    <a:srgbClr val="1F12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7691" autoAdjust="0"/>
  </p:normalViewPr>
  <p:slideViewPr>
    <p:cSldViewPr>
      <p:cViewPr>
        <p:scale>
          <a:sx n="72" d="100"/>
          <a:sy n="72" d="100"/>
        </p:scale>
        <p:origin x="-1338" y="-96"/>
      </p:cViewPr>
      <p:guideLst>
        <p:guide orient="horz" pos="2160"/>
        <p:guide pos="2880"/>
      </p:guideLst>
    </p:cSldViewPr>
  </p:slideViewPr>
  <p:outlineViewPr>
    <p:cViewPr>
      <p:scale>
        <a:sx n="33" d="100"/>
        <a:sy n="33" d="100"/>
      </p:scale>
      <p:origin x="0" y="171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55" d="100"/>
          <a:sy n="55" d="100"/>
        </p:scale>
        <p:origin x="-290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8815E-4D4B-452B-B2FE-CA089E85FAF3}" type="doc">
      <dgm:prSet loTypeId="urn:microsoft.com/office/officeart/2005/8/layout/process5" loCatId="process" qsTypeId="urn:microsoft.com/office/officeart/2005/8/quickstyle/simple2" qsCatId="simple" csTypeId="urn:microsoft.com/office/officeart/2005/8/colors/accent5_1" csCatId="accent5" phldr="1"/>
      <dgm:spPr/>
      <dgm:t>
        <a:bodyPr/>
        <a:lstStyle/>
        <a:p>
          <a:endParaRPr lang="en-US"/>
        </a:p>
      </dgm:t>
    </dgm:pt>
    <dgm:pt modelId="{E40FCEBE-94B4-47C0-AA2D-586A0D9D91AE}">
      <dgm:prSet phldrT="[Text]" custT="1"/>
      <dgm:spPr>
        <a:solidFill>
          <a:srgbClr val="33305A"/>
        </a:solidFill>
        <a:ln>
          <a:solidFill>
            <a:srgbClr val="FFC000"/>
          </a:solidFill>
        </a:ln>
      </dgm:spPr>
      <dgm:t>
        <a:bodyPr/>
        <a:lstStyle/>
        <a:p>
          <a:r>
            <a:rPr lang="en-US" sz="2000" b="1" dirty="0" smtClean="0">
              <a:solidFill>
                <a:schemeClr val="bg1"/>
              </a:solidFill>
            </a:rPr>
            <a:t>Established in 1994</a:t>
          </a:r>
        </a:p>
      </dgm:t>
    </dgm:pt>
    <dgm:pt modelId="{99844862-236F-4356-B8F5-45341C0F284B}" type="parTrans" cxnId="{5009F80C-1522-4647-B35E-C3FA2DE63458}">
      <dgm:prSet/>
      <dgm:spPr/>
      <dgm:t>
        <a:bodyPr/>
        <a:lstStyle/>
        <a:p>
          <a:endParaRPr lang="en-US"/>
        </a:p>
      </dgm:t>
    </dgm:pt>
    <dgm:pt modelId="{D0A2AA94-7893-4DE2-BE2F-1ADC9ABB64D7}" type="sibTrans" cxnId="{5009F80C-1522-4647-B35E-C3FA2DE63458}">
      <dgm:prSet/>
      <dgm:spPr>
        <a:solidFill>
          <a:srgbClr val="FFC000"/>
        </a:solidFill>
      </dgm:spPr>
      <dgm:t>
        <a:bodyPr/>
        <a:lstStyle/>
        <a:p>
          <a:endParaRPr lang="en-US"/>
        </a:p>
      </dgm:t>
    </dgm:pt>
    <dgm:pt modelId="{DC70D54C-D26D-4621-9519-461BF2714B7F}">
      <dgm:prSet custT="1"/>
      <dgm:spPr>
        <a:solidFill>
          <a:srgbClr val="33305A"/>
        </a:solidFill>
        <a:ln>
          <a:solidFill>
            <a:srgbClr val="FFC000"/>
          </a:solidFill>
        </a:ln>
      </dgm:spPr>
      <dgm:t>
        <a:bodyPr/>
        <a:lstStyle/>
        <a:p>
          <a:r>
            <a:rPr lang="en-US" sz="2000" b="1" dirty="0" smtClean="0">
              <a:solidFill>
                <a:schemeClr val="bg1"/>
              </a:solidFill>
            </a:rPr>
            <a:t>Listed at BSE &amp; DSE </a:t>
          </a:r>
          <a:endParaRPr lang="en-US" sz="2000" b="1" dirty="0">
            <a:solidFill>
              <a:schemeClr val="bg1"/>
            </a:solidFill>
          </a:endParaRPr>
        </a:p>
      </dgm:t>
    </dgm:pt>
    <dgm:pt modelId="{A8301750-2A4D-4EAD-9AC4-F964C741CBFF}" type="parTrans" cxnId="{8A79B7D2-4442-4343-ABBD-6620EE152E3D}">
      <dgm:prSet/>
      <dgm:spPr/>
      <dgm:t>
        <a:bodyPr/>
        <a:lstStyle/>
        <a:p>
          <a:endParaRPr lang="en-US"/>
        </a:p>
      </dgm:t>
    </dgm:pt>
    <dgm:pt modelId="{084F63E0-F125-46D3-A20F-E6B834450EDF}" type="sibTrans" cxnId="{8A79B7D2-4442-4343-ABBD-6620EE152E3D}">
      <dgm:prSet/>
      <dgm:spPr>
        <a:solidFill>
          <a:srgbClr val="FFC000"/>
        </a:solidFill>
      </dgm:spPr>
      <dgm:t>
        <a:bodyPr/>
        <a:lstStyle/>
        <a:p>
          <a:endParaRPr lang="en-US"/>
        </a:p>
      </dgm:t>
    </dgm:pt>
    <dgm:pt modelId="{11EC5ACE-7CC8-41DB-ACB1-D9F242A5CE8C}">
      <dgm:prSet/>
      <dgm:spPr>
        <a:solidFill>
          <a:srgbClr val="33305A"/>
        </a:solidFill>
        <a:ln>
          <a:solidFill>
            <a:srgbClr val="FFC000"/>
          </a:solidFill>
        </a:ln>
      </dgm:spPr>
      <dgm:t>
        <a:bodyPr/>
        <a:lstStyle/>
        <a:p>
          <a:r>
            <a:rPr lang="en-US" dirty="0" smtClean="0">
              <a:solidFill>
                <a:schemeClr val="bg1"/>
              </a:solidFill>
            </a:rPr>
            <a:t>Disbursements till date: Rs 5000 Cr</a:t>
          </a:r>
          <a:endParaRPr lang="en-US" dirty="0">
            <a:solidFill>
              <a:schemeClr val="bg1"/>
            </a:solidFill>
          </a:endParaRPr>
        </a:p>
      </dgm:t>
    </dgm:pt>
    <dgm:pt modelId="{6FF38AE8-24E8-42D6-8315-BFE5BB83A46E}" type="parTrans" cxnId="{E1DF70E0-DDD8-467D-B606-6389FD8249E6}">
      <dgm:prSet/>
      <dgm:spPr/>
      <dgm:t>
        <a:bodyPr/>
        <a:lstStyle/>
        <a:p>
          <a:endParaRPr lang="en-US"/>
        </a:p>
      </dgm:t>
    </dgm:pt>
    <dgm:pt modelId="{8E189C81-C25A-4072-8AD7-AFC6F831C07B}" type="sibTrans" cxnId="{E1DF70E0-DDD8-467D-B606-6389FD8249E6}">
      <dgm:prSet/>
      <dgm:spPr>
        <a:solidFill>
          <a:srgbClr val="FFC000"/>
        </a:solidFill>
      </dgm:spPr>
      <dgm:t>
        <a:bodyPr/>
        <a:lstStyle/>
        <a:p>
          <a:endParaRPr lang="en-US"/>
        </a:p>
      </dgm:t>
    </dgm:pt>
    <dgm:pt modelId="{A2104F83-886C-4A9A-A26B-809FFC3C5FEC}">
      <dgm:prSet/>
      <dgm:spPr>
        <a:solidFill>
          <a:srgbClr val="33305A"/>
        </a:solidFill>
        <a:ln>
          <a:solidFill>
            <a:srgbClr val="FFC000"/>
          </a:solidFill>
        </a:ln>
      </dgm:spPr>
      <dgm:t>
        <a:bodyPr/>
        <a:lstStyle/>
        <a:p>
          <a:r>
            <a:rPr lang="en-US" dirty="0" smtClean="0">
              <a:solidFill>
                <a:schemeClr val="bg1"/>
              </a:solidFill>
            </a:rPr>
            <a:t>Motilal invested in Intec as the first PE fund </a:t>
          </a:r>
          <a:endParaRPr lang="en-US" dirty="0">
            <a:solidFill>
              <a:schemeClr val="bg1"/>
            </a:solidFill>
          </a:endParaRPr>
        </a:p>
      </dgm:t>
    </dgm:pt>
    <dgm:pt modelId="{DF7E3883-C9E6-4FE0-AF3A-09851545DF17}" type="parTrans" cxnId="{2785B2FD-A7A3-46B5-8E5A-787BA63D3E4C}">
      <dgm:prSet/>
      <dgm:spPr/>
      <dgm:t>
        <a:bodyPr/>
        <a:lstStyle/>
        <a:p>
          <a:endParaRPr lang="en-US"/>
        </a:p>
      </dgm:t>
    </dgm:pt>
    <dgm:pt modelId="{82E78468-6D5D-4A6C-9304-32EAC5567C1C}" type="sibTrans" cxnId="{2785B2FD-A7A3-46B5-8E5A-787BA63D3E4C}">
      <dgm:prSet/>
      <dgm:spPr/>
      <dgm:t>
        <a:bodyPr/>
        <a:lstStyle/>
        <a:p>
          <a:endParaRPr lang="en-US"/>
        </a:p>
      </dgm:t>
    </dgm:pt>
    <dgm:pt modelId="{85E4A7AE-15A4-43F6-B59A-C05F68BBB1F8}">
      <dgm:prSet custT="1"/>
      <dgm:spPr>
        <a:solidFill>
          <a:srgbClr val="33305A"/>
        </a:solidFill>
        <a:ln>
          <a:solidFill>
            <a:srgbClr val="FFC000"/>
          </a:solidFill>
        </a:ln>
      </dgm:spPr>
      <dgm:t>
        <a:bodyPr/>
        <a:lstStyle/>
        <a:p>
          <a:pPr>
            <a:lnSpc>
              <a:spcPct val="100000"/>
            </a:lnSpc>
          </a:pPr>
          <a:r>
            <a:rPr lang="en-US" sz="2000" b="1" dirty="0" smtClean="0">
              <a:solidFill>
                <a:schemeClr val="bg1"/>
              </a:solidFill>
            </a:rPr>
            <a:t>Leading Indian SME Asset Financial Institution</a:t>
          </a:r>
          <a:endParaRPr lang="en-US" sz="2000" b="1" dirty="0"/>
        </a:p>
      </dgm:t>
    </dgm:pt>
    <dgm:pt modelId="{9C3E8DB9-DA77-4F56-BB0D-C43FBB4DA69D}" type="parTrans" cxnId="{5BAA98DC-D64D-47E5-A3C7-33B80D54A92F}">
      <dgm:prSet/>
      <dgm:spPr/>
      <dgm:t>
        <a:bodyPr/>
        <a:lstStyle/>
        <a:p>
          <a:endParaRPr lang="en-US"/>
        </a:p>
      </dgm:t>
    </dgm:pt>
    <dgm:pt modelId="{72C173C9-390D-4CA0-9EFE-A9D3679E26E6}" type="sibTrans" cxnId="{5BAA98DC-D64D-47E5-A3C7-33B80D54A92F}">
      <dgm:prSet/>
      <dgm:spPr>
        <a:solidFill>
          <a:srgbClr val="FFC000"/>
        </a:solidFill>
      </dgm:spPr>
      <dgm:t>
        <a:bodyPr/>
        <a:lstStyle/>
        <a:p>
          <a:endParaRPr lang="en-US"/>
        </a:p>
      </dgm:t>
    </dgm:pt>
    <dgm:pt modelId="{9A41BEE6-95C0-4731-B9B3-9172A1B06928}" type="pres">
      <dgm:prSet presAssocID="{7258815E-4D4B-452B-B2FE-CA089E85FAF3}" presName="diagram" presStyleCnt="0">
        <dgm:presLayoutVars>
          <dgm:dir/>
          <dgm:resizeHandles val="exact"/>
        </dgm:presLayoutVars>
      </dgm:prSet>
      <dgm:spPr/>
      <dgm:t>
        <a:bodyPr/>
        <a:lstStyle/>
        <a:p>
          <a:endParaRPr lang="en-US"/>
        </a:p>
      </dgm:t>
    </dgm:pt>
    <dgm:pt modelId="{05C45A32-9F59-4D17-85F3-7F799D199CCD}" type="pres">
      <dgm:prSet presAssocID="{E40FCEBE-94B4-47C0-AA2D-586A0D9D91AE}" presName="node" presStyleLbl="node1" presStyleIdx="0" presStyleCnt="5" custLinFactNeighborX="3049" custLinFactNeighborY="-20021">
        <dgm:presLayoutVars>
          <dgm:bulletEnabled val="1"/>
        </dgm:presLayoutVars>
      </dgm:prSet>
      <dgm:spPr/>
      <dgm:t>
        <a:bodyPr/>
        <a:lstStyle/>
        <a:p>
          <a:endParaRPr lang="en-US"/>
        </a:p>
      </dgm:t>
    </dgm:pt>
    <dgm:pt modelId="{B83B30F9-1D4D-4F42-B350-F7734E74791F}" type="pres">
      <dgm:prSet presAssocID="{D0A2AA94-7893-4DE2-BE2F-1ADC9ABB64D7}" presName="sibTrans" presStyleLbl="sibTrans2D1" presStyleIdx="0" presStyleCnt="4" custAng="0" custScaleX="135062" custScaleY="98975" custLinFactNeighborX="515" custLinFactNeighborY="-1771"/>
      <dgm:spPr/>
      <dgm:t>
        <a:bodyPr/>
        <a:lstStyle/>
        <a:p>
          <a:endParaRPr lang="en-US"/>
        </a:p>
      </dgm:t>
    </dgm:pt>
    <dgm:pt modelId="{8B5A3D2D-CB76-4BED-9758-59368C64A208}" type="pres">
      <dgm:prSet presAssocID="{D0A2AA94-7893-4DE2-BE2F-1ADC9ABB64D7}" presName="connectorText" presStyleLbl="sibTrans2D1" presStyleIdx="0" presStyleCnt="4"/>
      <dgm:spPr/>
      <dgm:t>
        <a:bodyPr/>
        <a:lstStyle/>
        <a:p>
          <a:endParaRPr lang="en-US"/>
        </a:p>
      </dgm:t>
    </dgm:pt>
    <dgm:pt modelId="{8236B765-A36C-443B-8B2D-C874ACCFE087}" type="pres">
      <dgm:prSet presAssocID="{85E4A7AE-15A4-43F6-B59A-C05F68BBB1F8}" presName="node" presStyleLbl="node1" presStyleIdx="1" presStyleCnt="5" custLinFactNeighborX="-6306" custLinFactNeighborY="-20021">
        <dgm:presLayoutVars>
          <dgm:bulletEnabled val="1"/>
        </dgm:presLayoutVars>
      </dgm:prSet>
      <dgm:spPr/>
      <dgm:t>
        <a:bodyPr/>
        <a:lstStyle/>
        <a:p>
          <a:endParaRPr lang="en-US"/>
        </a:p>
      </dgm:t>
    </dgm:pt>
    <dgm:pt modelId="{7B3B1803-85C7-46AB-B8E0-D1EBB52355CD}" type="pres">
      <dgm:prSet presAssocID="{72C173C9-390D-4CA0-9EFE-A9D3679E26E6}" presName="sibTrans" presStyleLbl="sibTrans2D1" presStyleIdx="1" presStyleCnt="4" custAng="90438" custScaleX="135062" custScaleY="98975" custLinFactNeighborX="20861" custLinFactNeighborY="-2127"/>
      <dgm:spPr/>
      <dgm:t>
        <a:bodyPr/>
        <a:lstStyle/>
        <a:p>
          <a:endParaRPr lang="en-US"/>
        </a:p>
      </dgm:t>
    </dgm:pt>
    <dgm:pt modelId="{2612BE7A-5A1B-4BEE-9053-E39FA2B83C04}" type="pres">
      <dgm:prSet presAssocID="{72C173C9-390D-4CA0-9EFE-A9D3679E26E6}" presName="connectorText" presStyleLbl="sibTrans2D1" presStyleIdx="1" presStyleCnt="4"/>
      <dgm:spPr/>
      <dgm:t>
        <a:bodyPr/>
        <a:lstStyle/>
        <a:p>
          <a:endParaRPr lang="en-US"/>
        </a:p>
      </dgm:t>
    </dgm:pt>
    <dgm:pt modelId="{E0CE5B10-FF85-43CB-9C5D-5FECD49DA38B}" type="pres">
      <dgm:prSet presAssocID="{DC70D54C-D26D-4621-9519-461BF2714B7F}" presName="node" presStyleLbl="node1" presStyleIdx="2" presStyleCnt="5" custScaleY="100000" custLinFactNeighborX="-19838" custLinFactNeighborY="-20021">
        <dgm:presLayoutVars>
          <dgm:bulletEnabled val="1"/>
        </dgm:presLayoutVars>
      </dgm:prSet>
      <dgm:spPr/>
      <dgm:t>
        <a:bodyPr/>
        <a:lstStyle/>
        <a:p>
          <a:endParaRPr lang="en-US"/>
        </a:p>
      </dgm:t>
    </dgm:pt>
    <dgm:pt modelId="{5F3BF7E8-C2FB-47B8-9C11-9C113D0620A0}" type="pres">
      <dgm:prSet presAssocID="{084F63E0-F125-46D3-A20F-E6B834450EDF}" presName="sibTrans" presStyleLbl="sibTrans2D1" presStyleIdx="2" presStyleCnt="4" custAng="107392" custScaleX="98485" custScaleY="91037" custLinFactNeighborX="1078" custLinFactNeighborY="-12186"/>
      <dgm:spPr/>
      <dgm:t>
        <a:bodyPr/>
        <a:lstStyle/>
        <a:p>
          <a:endParaRPr lang="en-US"/>
        </a:p>
      </dgm:t>
    </dgm:pt>
    <dgm:pt modelId="{6630D760-9314-4570-9C49-D20218A0CD41}" type="pres">
      <dgm:prSet presAssocID="{084F63E0-F125-46D3-A20F-E6B834450EDF}" presName="connectorText" presStyleLbl="sibTrans2D1" presStyleIdx="2" presStyleCnt="4"/>
      <dgm:spPr/>
      <dgm:t>
        <a:bodyPr/>
        <a:lstStyle/>
        <a:p>
          <a:endParaRPr lang="en-US"/>
        </a:p>
      </dgm:t>
    </dgm:pt>
    <dgm:pt modelId="{1D22C4DD-45DF-46AE-AB2E-103659E239A1}" type="pres">
      <dgm:prSet presAssocID="{11EC5ACE-7CC8-41DB-ACB1-D9F242A5CE8C}" presName="node" presStyleLbl="node1" presStyleIdx="3" presStyleCnt="5" custLinFactNeighborX="-16455" custLinFactNeighborY="-28811">
        <dgm:presLayoutVars>
          <dgm:bulletEnabled val="1"/>
        </dgm:presLayoutVars>
      </dgm:prSet>
      <dgm:spPr/>
      <dgm:t>
        <a:bodyPr/>
        <a:lstStyle/>
        <a:p>
          <a:endParaRPr lang="en-US"/>
        </a:p>
      </dgm:t>
    </dgm:pt>
    <dgm:pt modelId="{8733F8FA-9061-458F-9C6A-2F74B4212B3E}" type="pres">
      <dgm:prSet presAssocID="{8E189C81-C25A-4072-8AD7-AFC6F831C07B}" presName="sibTrans" presStyleLbl="sibTrans2D1" presStyleIdx="3" presStyleCnt="4" custAng="0" custScaleX="141519" custScaleY="76809" custLinFactNeighborX="-1447" custLinFactNeighborY="4325"/>
      <dgm:spPr/>
      <dgm:t>
        <a:bodyPr/>
        <a:lstStyle/>
        <a:p>
          <a:endParaRPr lang="en-US"/>
        </a:p>
      </dgm:t>
    </dgm:pt>
    <dgm:pt modelId="{D3B760FD-1E2D-478B-8C3D-9A0D75AC1D30}" type="pres">
      <dgm:prSet presAssocID="{8E189C81-C25A-4072-8AD7-AFC6F831C07B}" presName="connectorText" presStyleLbl="sibTrans2D1" presStyleIdx="3" presStyleCnt="4"/>
      <dgm:spPr/>
      <dgm:t>
        <a:bodyPr/>
        <a:lstStyle/>
        <a:p>
          <a:endParaRPr lang="en-US"/>
        </a:p>
      </dgm:t>
    </dgm:pt>
    <dgm:pt modelId="{37E06F98-DEFF-421C-8D3E-FC7F6CA92A93}" type="pres">
      <dgm:prSet presAssocID="{A2104F83-886C-4A9A-A26B-809FFC3C5FEC}" presName="node" presStyleLbl="node1" presStyleIdx="4" presStyleCnt="5" custLinFactNeighborX="-5211" custLinFactNeighborY="-27319">
        <dgm:presLayoutVars>
          <dgm:bulletEnabled val="1"/>
        </dgm:presLayoutVars>
      </dgm:prSet>
      <dgm:spPr/>
      <dgm:t>
        <a:bodyPr/>
        <a:lstStyle/>
        <a:p>
          <a:endParaRPr lang="en-US"/>
        </a:p>
      </dgm:t>
    </dgm:pt>
  </dgm:ptLst>
  <dgm:cxnLst>
    <dgm:cxn modelId="{7BAF5FB0-5BF9-42B5-8FA0-0B7268DEED04}" type="presOf" srcId="{72C173C9-390D-4CA0-9EFE-A9D3679E26E6}" destId="{2612BE7A-5A1B-4BEE-9053-E39FA2B83C04}" srcOrd="1" destOrd="0" presId="urn:microsoft.com/office/officeart/2005/8/layout/process5"/>
    <dgm:cxn modelId="{A99914E0-E4F8-4A31-BDF1-8E7C9BADE2C7}" type="presOf" srcId="{084F63E0-F125-46D3-A20F-E6B834450EDF}" destId="{5F3BF7E8-C2FB-47B8-9C11-9C113D0620A0}" srcOrd="0" destOrd="0" presId="urn:microsoft.com/office/officeart/2005/8/layout/process5"/>
    <dgm:cxn modelId="{AEB8F41F-D875-4EF9-B1D0-925126326C57}" type="presOf" srcId="{D0A2AA94-7893-4DE2-BE2F-1ADC9ABB64D7}" destId="{B83B30F9-1D4D-4F42-B350-F7734E74791F}" srcOrd="0" destOrd="0" presId="urn:microsoft.com/office/officeart/2005/8/layout/process5"/>
    <dgm:cxn modelId="{9EA3F24A-C090-44E8-A740-648EDE2DD141}" type="presOf" srcId="{85E4A7AE-15A4-43F6-B59A-C05F68BBB1F8}" destId="{8236B765-A36C-443B-8B2D-C874ACCFE087}" srcOrd="0" destOrd="0" presId="urn:microsoft.com/office/officeart/2005/8/layout/process5"/>
    <dgm:cxn modelId="{C303469B-B377-456E-84BC-3D4D96A3E004}" type="presOf" srcId="{DC70D54C-D26D-4621-9519-461BF2714B7F}" destId="{E0CE5B10-FF85-43CB-9C5D-5FECD49DA38B}" srcOrd="0" destOrd="0" presId="urn:microsoft.com/office/officeart/2005/8/layout/process5"/>
    <dgm:cxn modelId="{90D229C4-A5CA-4C82-9120-52DDD7BC0325}" type="presOf" srcId="{A2104F83-886C-4A9A-A26B-809FFC3C5FEC}" destId="{37E06F98-DEFF-421C-8D3E-FC7F6CA92A93}" srcOrd="0" destOrd="0" presId="urn:microsoft.com/office/officeart/2005/8/layout/process5"/>
    <dgm:cxn modelId="{06D92707-F33D-457D-8626-39AF40419C0D}" type="presOf" srcId="{7258815E-4D4B-452B-B2FE-CA089E85FAF3}" destId="{9A41BEE6-95C0-4731-B9B3-9172A1B06928}" srcOrd="0" destOrd="0" presId="urn:microsoft.com/office/officeart/2005/8/layout/process5"/>
    <dgm:cxn modelId="{0EE63E19-2B86-4099-9BB7-67785D1A8F45}" type="presOf" srcId="{8E189C81-C25A-4072-8AD7-AFC6F831C07B}" destId="{D3B760FD-1E2D-478B-8C3D-9A0D75AC1D30}" srcOrd="1" destOrd="0" presId="urn:microsoft.com/office/officeart/2005/8/layout/process5"/>
    <dgm:cxn modelId="{AC4CECEB-BFD1-4757-BC38-60D68CEA9460}" type="presOf" srcId="{084F63E0-F125-46D3-A20F-E6B834450EDF}" destId="{6630D760-9314-4570-9C49-D20218A0CD41}" srcOrd="1" destOrd="0" presId="urn:microsoft.com/office/officeart/2005/8/layout/process5"/>
    <dgm:cxn modelId="{5272B573-1AD2-4AAC-A52D-0F4149B24F9A}" type="presOf" srcId="{8E189C81-C25A-4072-8AD7-AFC6F831C07B}" destId="{8733F8FA-9061-458F-9C6A-2F74B4212B3E}" srcOrd="0" destOrd="0" presId="urn:microsoft.com/office/officeart/2005/8/layout/process5"/>
    <dgm:cxn modelId="{4827EEC1-EAB1-4B9F-8726-DCEE8CCC718F}" type="presOf" srcId="{11EC5ACE-7CC8-41DB-ACB1-D9F242A5CE8C}" destId="{1D22C4DD-45DF-46AE-AB2E-103659E239A1}" srcOrd="0" destOrd="0" presId="urn:microsoft.com/office/officeart/2005/8/layout/process5"/>
    <dgm:cxn modelId="{378DB68C-B1D5-40EB-BDFF-78F5AA9C60D3}" type="presOf" srcId="{E40FCEBE-94B4-47C0-AA2D-586A0D9D91AE}" destId="{05C45A32-9F59-4D17-85F3-7F799D199CCD}" srcOrd="0" destOrd="0" presId="urn:microsoft.com/office/officeart/2005/8/layout/process5"/>
    <dgm:cxn modelId="{A191D42C-0AE4-4532-8247-E4E16A6B05A7}" type="presOf" srcId="{D0A2AA94-7893-4DE2-BE2F-1ADC9ABB64D7}" destId="{8B5A3D2D-CB76-4BED-9758-59368C64A208}" srcOrd="1" destOrd="0" presId="urn:microsoft.com/office/officeart/2005/8/layout/process5"/>
    <dgm:cxn modelId="{5009F80C-1522-4647-B35E-C3FA2DE63458}" srcId="{7258815E-4D4B-452B-B2FE-CA089E85FAF3}" destId="{E40FCEBE-94B4-47C0-AA2D-586A0D9D91AE}" srcOrd="0" destOrd="0" parTransId="{99844862-236F-4356-B8F5-45341C0F284B}" sibTransId="{D0A2AA94-7893-4DE2-BE2F-1ADC9ABB64D7}"/>
    <dgm:cxn modelId="{2785B2FD-A7A3-46B5-8E5A-787BA63D3E4C}" srcId="{7258815E-4D4B-452B-B2FE-CA089E85FAF3}" destId="{A2104F83-886C-4A9A-A26B-809FFC3C5FEC}" srcOrd="4" destOrd="0" parTransId="{DF7E3883-C9E6-4FE0-AF3A-09851545DF17}" sibTransId="{82E78468-6D5D-4A6C-9304-32EAC5567C1C}"/>
    <dgm:cxn modelId="{E1DF70E0-DDD8-467D-B606-6389FD8249E6}" srcId="{7258815E-4D4B-452B-B2FE-CA089E85FAF3}" destId="{11EC5ACE-7CC8-41DB-ACB1-D9F242A5CE8C}" srcOrd="3" destOrd="0" parTransId="{6FF38AE8-24E8-42D6-8315-BFE5BB83A46E}" sibTransId="{8E189C81-C25A-4072-8AD7-AFC6F831C07B}"/>
    <dgm:cxn modelId="{5BAA98DC-D64D-47E5-A3C7-33B80D54A92F}" srcId="{7258815E-4D4B-452B-B2FE-CA089E85FAF3}" destId="{85E4A7AE-15A4-43F6-B59A-C05F68BBB1F8}" srcOrd="1" destOrd="0" parTransId="{9C3E8DB9-DA77-4F56-BB0D-C43FBB4DA69D}" sibTransId="{72C173C9-390D-4CA0-9EFE-A9D3679E26E6}"/>
    <dgm:cxn modelId="{8A79B7D2-4442-4343-ABBD-6620EE152E3D}" srcId="{7258815E-4D4B-452B-B2FE-CA089E85FAF3}" destId="{DC70D54C-D26D-4621-9519-461BF2714B7F}" srcOrd="2" destOrd="0" parTransId="{A8301750-2A4D-4EAD-9AC4-F964C741CBFF}" sibTransId="{084F63E0-F125-46D3-A20F-E6B834450EDF}"/>
    <dgm:cxn modelId="{61BD6358-2E0D-44E0-9844-BD83F7BE6D50}" type="presOf" srcId="{72C173C9-390D-4CA0-9EFE-A9D3679E26E6}" destId="{7B3B1803-85C7-46AB-B8E0-D1EBB52355CD}" srcOrd="0" destOrd="0" presId="urn:microsoft.com/office/officeart/2005/8/layout/process5"/>
    <dgm:cxn modelId="{8FF6D8E8-AB69-46B9-B9D9-1CFB51E53472}" type="presParOf" srcId="{9A41BEE6-95C0-4731-B9B3-9172A1B06928}" destId="{05C45A32-9F59-4D17-85F3-7F799D199CCD}" srcOrd="0" destOrd="0" presId="urn:microsoft.com/office/officeart/2005/8/layout/process5"/>
    <dgm:cxn modelId="{AF8383A7-D1B1-4BEA-97A2-34B8A1BE4AFF}" type="presParOf" srcId="{9A41BEE6-95C0-4731-B9B3-9172A1B06928}" destId="{B83B30F9-1D4D-4F42-B350-F7734E74791F}" srcOrd="1" destOrd="0" presId="urn:microsoft.com/office/officeart/2005/8/layout/process5"/>
    <dgm:cxn modelId="{91197B41-BB0B-43EE-B549-9F20CBAAF6C0}" type="presParOf" srcId="{B83B30F9-1D4D-4F42-B350-F7734E74791F}" destId="{8B5A3D2D-CB76-4BED-9758-59368C64A208}" srcOrd="0" destOrd="0" presId="urn:microsoft.com/office/officeart/2005/8/layout/process5"/>
    <dgm:cxn modelId="{9F6F6066-0638-4114-96EF-B34306834C2A}" type="presParOf" srcId="{9A41BEE6-95C0-4731-B9B3-9172A1B06928}" destId="{8236B765-A36C-443B-8B2D-C874ACCFE087}" srcOrd="2" destOrd="0" presId="urn:microsoft.com/office/officeart/2005/8/layout/process5"/>
    <dgm:cxn modelId="{8E765A12-234A-47A4-B5BC-3B52B19DE4FC}" type="presParOf" srcId="{9A41BEE6-95C0-4731-B9B3-9172A1B06928}" destId="{7B3B1803-85C7-46AB-B8E0-D1EBB52355CD}" srcOrd="3" destOrd="0" presId="urn:microsoft.com/office/officeart/2005/8/layout/process5"/>
    <dgm:cxn modelId="{D848F6C3-FAFA-4E12-A8C3-F66FC8235FAF}" type="presParOf" srcId="{7B3B1803-85C7-46AB-B8E0-D1EBB52355CD}" destId="{2612BE7A-5A1B-4BEE-9053-E39FA2B83C04}" srcOrd="0" destOrd="0" presId="urn:microsoft.com/office/officeart/2005/8/layout/process5"/>
    <dgm:cxn modelId="{5775DD25-866D-4E19-AE00-3127765F7CE1}" type="presParOf" srcId="{9A41BEE6-95C0-4731-B9B3-9172A1B06928}" destId="{E0CE5B10-FF85-43CB-9C5D-5FECD49DA38B}" srcOrd="4" destOrd="0" presId="urn:microsoft.com/office/officeart/2005/8/layout/process5"/>
    <dgm:cxn modelId="{BCF23AA5-A8C2-4DD9-BBE0-1DF9545EB1CE}" type="presParOf" srcId="{9A41BEE6-95C0-4731-B9B3-9172A1B06928}" destId="{5F3BF7E8-C2FB-47B8-9C11-9C113D0620A0}" srcOrd="5" destOrd="0" presId="urn:microsoft.com/office/officeart/2005/8/layout/process5"/>
    <dgm:cxn modelId="{BA9F6657-E1DB-473E-8C40-638DEF5A2C31}" type="presParOf" srcId="{5F3BF7E8-C2FB-47B8-9C11-9C113D0620A0}" destId="{6630D760-9314-4570-9C49-D20218A0CD41}" srcOrd="0" destOrd="0" presId="urn:microsoft.com/office/officeart/2005/8/layout/process5"/>
    <dgm:cxn modelId="{985BF1F1-E045-4EF0-A07E-3569F1BD8DFE}" type="presParOf" srcId="{9A41BEE6-95C0-4731-B9B3-9172A1B06928}" destId="{1D22C4DD-45DF-46AE-AB2E-103659E239A1}" srcOrd="6" destOrd="0" presId="urn:microsoft.com/office/officeart/2005/8/layout/process5"/>
    <dgm:cxn modelId="{BB1BD551-B8C2-4994-8142-EBFB5F9B7FE2}" type="presParOf" srcId="{9A41BEE6-95C0-4731-B9B3-9172A1B06928}" destId="{8733F8FA-9061-458F-9C6A-2F74B4212B3E}" srcOrd="7" destOrd="0" presId="urn:microsoft.com/office/officeart/2005/8/layout/process5"/>
    <dgm:cxn modelId="{0F2D41FF-47BA-40BE-9DE0-502A404C2A4F}" type="presParOf" srcId="{8733F8FA-9061-458F-9C6A-2F74B4212B3E}" destId="{D3B760FD-1E2D-478B-8C3D-9A0D75AC1D30}" srcOrd="0" destOrd="0" presId="urn:microsoft.com/office/officeart/2005/8/layout/process5"/>
    <dgm:cxn modelId="{A2F60939-3A24-4056-B673-4B02FAA8804F}" type="presParOf" srcId="{9A41BEE6-95C0-4731-B9B3-9172A1B06928}" destId="{37E06F98-DEFF-421C-8D3E-FC7F6CA92A9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47D8E-457D-44AF-B607-4ABA6CD972D5}" type="doc">
      <dgm:prSet loTypeId="urn:microsoft.com/office/officeart/2005/8/layout/vList6" loCatId="list" qsTypeId="urn:microsoft.com/office/officeart/2005/8/quickstyle/simple4" qsCatId="simple" csTypeId="urn:microsoft.com/office/officeart/2005/8/colors/colorful5" csCatId="colorful" phldr="1"/>
      <dgm:spPr/>
      <dgm:t>
        <a:bodyPr/>
        <a:lstStyle/>
        <a:p>
          <a:endParaRPr lang="en-IN"/>
        </a:p>
      </dgm:t>
    </dgm:pt>
    <dgm:pt modelId="{F1F30943-258C-49DC-BB19-C7671A2F3404}">
      <dgm:prSet phldrT="[Text]" custT="1"/>
      <dgm:spPr>
        <a:solidFill>
          <a:srgbClr val="33305A"/>
        </a:solidFill>
      </dgm:spPr>
      <dgm:t>
        <a:bodyPr/>
        <a:lstStyle/>
        <a:p>
          <a:r>
            <a:rPr lang="en-US" sz="3500" smtClean="0"/>
            <a:t>Asset</a:t>
          </a:r>
          <a:endParaRPr lang="en-US" sz="3500" dirty="0" smtClean="0"/>
        </a:p>
      </dgm:t>
    </dgm:pt>
    <dgm:pt modelId="{E90A6B3E-FA32-4BDD-AA40-3AF0790658A9}" type="parTrans" cxnId="{19C3B6BE-DDC4-4696-A690-2EC2EF1F29BD}">
      <dgm:prSet/>
      <dgm:spPr/>
      <dgm:t>
        <a:bodyPr/>
        <a:lstStyle/>
        <a:p>
          <a:endParaRPr lang="en-IN">
            <a:solidFill>
              <a:srgbClr val="333092"/>
            </a:solidFill>
          </a:endParaRPr>
        </a:p>
      </dgm:t>
    </dgm:pt>
    <dgm:pt modelId="{3708B3E3-8B95-4AFD-8393-9039E4EBCD55}" type="sibTrans" cxnId="{19C3B6BE-DDC4-4696-A690-2EC2EF1F29BD}">
      <dgm:prSet/>
      <dgm:spPr/>
      <dgm:t>
        <a:bodyPr/>
        <a:lstStyle/>
        <a:p>
          <a:endParaRPr lang="en-IN">
            <a:solidFill>
              <a:srgbClr val="333092"/>
            </a:solidFill>
          </a:endParaRPr>
        </a:p>
      </dgm:t>
    </dgm:pt>
    <dgm:pt modelId="{5FDBC26B-96F4-4633-BFDC-3C107904D40E}">
      <dgm:prSet phldrT="[Text]" custT="1"/>
      <dgm:spPr>
        <a:solidFill>
          <a:srgbClr val="FFC000"/>
        </a:solidFill>
      </dgm:spPr>
      <dgm:t>
        <a:bodyPr/>
        <a:lstStyle/>
        <a:p>
          <a:r>
            <a:rPr lang="en-US" sz="3500" smtClean="0"/>
            <a:t>Credit Norm</a:t>
          </a:r>
          <a:endParaRPr lang="en-IN" sz="3500" dirty="0"/>
        </a:p>
      </dgm:t>
    </dgm:pt>
    <dgm:pt modelId="{66D3E6F0-C0E4-4767-8020-A299CEA879BB}" type="parTrans" cxnId="{A3C1523B-2B9B-42A7-AE70-76B84D0FE00C}">
      <dgm:prSet/>
      <dgm:spPr/>
      <dgm:t>
        <a:bodyPr/>
        <a:lstStyle/>
        <a:p>
          <a:endParaRPr lang="en-IN">
            <a:solidFill>
              <a:srgbClr val="333092"/>
            </a:solidFill>
          </a:endParaRPr>
        </a:p>
      </dgm:t>
    </dgm:pt>
    <dgm:pt modelId="{948B2F62-4137-4B9E-86CA-2BA607083FBE}" type="sibTrans" cxnId="{A3C1523B-2B9B-42A7-AE70-76B84D0FE00C}">
      <dgm:prSet/>
      <dgm:spPr/>
      <dgm:t>
        <a:bodyPr/>
        <a:lstStyle/>
        <a:p>
          <a:endParaRPr lang="en-IN">
            <a:solidFill>
              <a:srgbClr val="333092"/>
            </a:solidFill>
          </a:endParaRPr>
        </a:p>
      </dgm:t>
    </dgm:pt>
    <dgm:pt modelId="{DC0253CF-CA01-4968-A9A1-5555A852CB59}">
      <dgm:prSet phldrT="[Text]" custT="1"/>
      <dgm:spPr>
        <a:solidFill>
          <a:srgbClr val="33305A"/>
        </a:solidFill>
      </dgm:spPr>
      <dgm:t>
        <a:bodyPr/>
        <a:lstStyle/>
        <a:p>
          <a:r>
            <a:rPr lang="en-US" sz="3500" smtClean="0"/>
            <a:t>TAT</a:t>
          </a:r>
          <a:endParaRPr lang="en-IN" sz="3500" dirty="0"/>
        </a:p>
      </dgm:t>
    </dgm:pt>
    <dgm:pt modelId="{559EB3BD-8346-4763-BAA3-77E1EDE296CA}" type="parTrans" cxnId="{5C9ABEB6-72B9-4892-AE33-C01A83D2F0D1}">
      <dgm:prSet/>
      <dgm:spPr/>
      <dgm:t>
        <a:bodyPr/>
        <a:lstStyle/>
        <a:p>
          <a:endParaRPr lang="en-IN">
            <a:solidFill>
              <a:srgbClr val="333092"/>
            </a:solidFill>
          </a:endParaRPr>
        </a:p>
      </dgm:t>
    </dgm:pt>
    <dgm:pt modelId="{FCA13A52-6247-4822-BFAD-8E9F50961F65}" type="sibTrans" cxnId="{5C9ABEB6-72B9-4892-AE33-C01A83D2F0D1}">
      <dgm:prSet/>
      <dgm:spPr/>
      <dgm:t>
        <a:bodyPr/>
        <a:lstStyle/>
        <a:p>
          <a:endParaRPr lang="en-IN">
            <a:solidFill>
              <a:srgbClr val="333092"/>
            </a:solidFill>
          </a:endParaRPr>
        </a:p>
      </dgm:t>
    </dgm:pt>
    <dgm:pt modelId="{EDE97337-A46B-4C0A-860E-DBDEC3DED316}">
      <dgm:prSet custT="1"/>
      <dgm:spPr>
        <a:solidFill>
          <a:srgbClr val="FFC000">
            <a:alpha val="90000"/>
          </a:srgbClr>
        </a:solidFill>
      </dgm:spPr>
      <dgm:t>
        <a:bodyPr anchor="ctr" anchorCtr="0"/>
        <a:lstStyle/>
        <a:p>
          <a:pPr marL="276225" indent="-190500"/>
          <a:r>
            <a:rPr lang="en-US" sz="2700" smtClean="0"/>
            <a:t>Standard Assets </a:t>
          </a:r>
          <a:endParaRPr lang="en-IN" sz="2700" dirty="0"/>
        </a:p>
      </dgm:t>
    </dgm:pt>
    <dgm:pt modelId="{BDB960F0-1DE3-4B98-8FD3-9EF0A6A0C534}" type="parTrans" cxnId="{DD967AF6-6556-4C5F-84E5-B91A2E2FE2B9}">
      <dgm:prSet/>
      <dgm:spPr/>
      <dgm:t>
        <a:bodyPr/>
        <a:lstStyle/>
        <a:p>
          <a:endParaRPr lang="en-IN">
            <a:solidFill>
              <a:srgbClr val="333092"/>
            </a:solidFill>
          </a:endParaRPr>
        </a:p>
      </dgm:t>
    </dgm:pt>
    <dgm:pt modelId="{EC325A1C-8576-4398-BC13-378540ED7CB4}" type="sibTrans" cxnId="{DD967AF6-6556-4C5F-84E5-B91A2E2FE2B9}">
      <dgm:prSet/>
      <dgm:spPr/>
      <dgm:t>
        <a:bodyPr/>
        <a:lstStyle/>
        <a:p>
          <a:endParaRPr lang="en-IN">
            <a:solidFill>
              <a:srgbClr val="333092"/>
            </a:solidFill>
          </a:endParaRPr>
        </a:p>
      </dgm:t>
    </dgm:pt>
    <dgm:pt modelId="{1EBD8008-8461-4F8D-ABE8-81E071790C37}">
      <dgm:prSet custT="1"/>
      <dgm:spPr>
        <a:solidFill>
          <a:srgbClr val="33305A">
            <a:alpha val="90000"/>
          </a:srgbClr>
        </a:solidFill>
      </dgm:spPr>
      <dgm:t>
        <a:bodyPr anchor="ctr" anchorCtr="0"/>
        <a:lstStyle/>
        <a:p>
          <a:pPr marL="276225" indent="-190500"/>
          <a:r>
            <a:rPr lang="en-US" sz="2700" dirty="0" smtClean="0">
              <a:solidFill>
                <a:schemeClr val="bg1"/>
              </a:solidFill>
            </a:rPr>
            <a:t>Viability based analysis.</a:t>
          </a:r>
          <a:endParaRPr lang="en-IN" sz="2700" dirty="0">
            <a:solidFill>
              <a:schemeClr val="bg1"/>
            </a:solidFill>
          </a:endParaRPr>
        </a:p>
      </dgm:t>
    </dgm:pt>
    <dgm:pt modelId="{4CC3FE13-958E-4189-9484-FA55E65E4427}" type="parTrans" cxnId="{48199203-FC51-4F3B-89C4-448E237372A8}">
      <dgm:prSet/>
      <dgm:spPr/>
      <dgm:t>
        <a:bodyPr/>
        <a:lstStyle/>
        <a:p>
          <a:endParaRPr lang="en-IN">
            <a:solidFill>
              <a:srgbClr val="333092"/>
            </a:solidFill>
          </a:endParaRPr>
        </a:p>
      </dgm:t>
    </dgm:pt>
    <dgm:pt modelId="{5BE69170-3975-417B-98F7-864062F0106C}" type="sibTrans" cxnId="{48199203-FC51-4F3B-89C4-448E237372A8}">
      <dgm:prSet/>
      <dgm:spPr/>
      <dgm:t>
        <a:bodyPr/>
        <a:lstStyle/>
        <a:p>
          <a:endParaRPr lang="en-IN">
            <a:solidFill>
              <a:srgbClr val="333092"/>
            </a:solidFill>
          </a:endParaRPr>
        </a:p>
      </dgm:t>
    </dgm:pt>
    <dgm:pt modelId="{EBCFB3DD-2B7A-4428-BAC9-901D33CEFA9E}">
      <dgm:prSet custT="1"/>
      <dgm:spPr>
        <a:solidFill>
          <a:srgbClr val="FFC000">
            <a:alpha val="90000"/>
          </a:srgbClr>
        </a:solidFill>
      </dgm:spPr>
      <dgm:t>
        <a:bodyPr anchor="ctr" anchorCtr="0"/>
        <a:lstStyle/>
        <a:p>
          <a:pPr marL="276225" indent="-190500"/>
          <a:r>
            <a:rPr lang="en-US" sz="2700" smtClean="0"/>
            <a:t>End to End TAT of 5-7 days</a:t>
          </a:r>
          <a:endParaRPr lang="en-IN" sz="2700" dirty="0"/>
        </a:p>
      </dgm:t>
    </dgm:pt>
    <dgm:pt modelId="{86D6635E-46BB-477A-A3C4-1FD6074FE0EF}" type="parTrans" cxnId="{9736C158-219C-4F86-96BC-603731F95D87}">
      <dgm:prSet/>
      <dgm:spPr/>
      <dgm:t>
        <a:bodyPr/>
        <a:lstStyle/>
        <a:p>
          <a:endParaRPr lang="en-IN">
            <a:solidFill>
              <a:srgbClr val="333092"/>
            </a:solidFill>
          </a:endParaRPr>
        </a:p>
      </dgm:t>
    </dgm:pt>
    <dgm:pt modelId="{ED542BF9-9EA6-43CA-9C6F-C49BEEE0151F}" type="sibTrans" cxnId="{9736C158-219C-4F86-96BC-603731F95D87}">
      <dgm:prSet/>
      <dgm:spPr/>
      <dgm:t>
        <a:bodyPr/>
        <a:lstStyle/>
        <a:p>
          <a:endParaRPr lang="en-IN">
            <a:solidFill>
              <a:srgbClr val="333092"/>
            </a:solidFill>
          </a:endParaRPr>
        </a:p>
      </dgm:t>
    </dgm:pt>
    <dgm:pt modelId="{1675ACA6-4147-4069-B0FD-43E0118ED02D}">
      <dgm:prSet custT="1"/>
      <dgm:spPr>
        <a:solidFill>
          <a:srgbClr val="FFC000">
            <a:alpha val="90000"/>
          </a:srgbClr>
        </a:solidFill>
      </dgm:spPr>
      <dgm:t>
        <a:bodyPr anchor="ctr" anchorCtr="0"/>
        <a:lstStyle/>
        <a:p>
          <a:pPr marL="276225" indent="-190500"/>
          <a:r>
            <a:rPr lang="en-US" sz="2700" smtClean="0"/>
            <a:t>Easy Documentation</a:t>
          </a:r>
          <a:endParaRPr lang="en-IN" sz="2700" dirty="0"/>
        </a:p>
      </dgm:t>
    </dgm:pt>
    <dgm:pt modelId="{787EAEAD-C5B1-4BD1-98E9-A44F8C40D8AB}" type="parTrans" cxnId="{1E884218-3DC9-4FA5-9ADF-58BB5A60C58A}">
      <dgm:prSet/>
      <dgm:spPr/>
      <dgm:t>
        <a:bodyPr/>
        <a:lstStyle/>
        <a:p>
          <a:endParaRPr lang="en-IN">
            <a:solidFill>
              <a:srgbClr val="333092"/>
            </a:solidFill>
          </a:endParaRPr>
        </a:p>
      </dgm:t>
    </dgm:pt>
    <dgm:pt modelId="{1B982570-0BCF-4A6A-97EE-2D55361C9489}" type="sibTrans" cxnId="{1E884218-3DC9-4FA5-9ADF-58BB5A60C58A}">
      <dgm:prSet/>
      <dgm:spPr/>
      <dgm:t>
        <a:bodyPr/>
        <a:lstStyle/>
        <a:p>
          <a:endParaRPr lang="en-IN">
            <a:solidFill>
              <a:srgbClr val="333092"/>
            </a:solidFill>
          </a:endParaRPr>
        </a:p>
      </dgm:t>
    </dgm:pt>
    <dgm:pt modelId="{7FF8E98C-9559-4AB9-A81E-108AFD12E783}">
      <dgm:prSet custT="1"/>
      <dgm:spPr>
        <a:solidFill>
          <a:srgbClr val="33305A">
            <a:alpha val="90000"/>
          </a:srgbClr>
        </a:solidFill>
      </dgm:spPr>
      <dgm:t>
        <a:bodyPr anchor="ctr" anchorCtr="0"/>
        <a:lstStyle/>
        <a:p>
          <a:pPr marL="276225" indent="-190500"/>
          <a:r>
            <a:rPr lang="en-US" sz="2700" dirty="0" smtClean="0">
              <a:solidFill>
                <a:schemeClr val="bg1"/>
              </a:solidFill>
            </a:rPr>
            <a:t>Cash flow based credit appraisal.</a:t>
          </a:r>
          <a:endParaRPr lang="en-IN" sz="2700" dirty="0">
            <a:solidFill>
              <a:schemeClr val="bg1"/>
            </a:solidFill>
          </a:endParaRPr>
        </a:p>
      </dgm:t>
    </dgm:pt>
    <dgm:pt modelId="{01CFDA16-8B4B-416D-AE97-4344AB3915FD}" type="parTrans" cxnId="{F09E6E93-CC60-4B71-B531-FB9FE9C19580}">
      <dgm:prSet/>
      <dgm:spPr/>
      <dgm:t>
        <a:bodyPr/>
        <a:lstStyle/>
        <a:p>
          <a:endParaRPr lang="en-IN">
            <a:solidFill>
              <a:srgbClr val="333092"/>
            </a:solidFill>
          </a:endParaRPr>
        </a:p>
      </dgm:t>
    </dgm:pt>
    <dgm:pt modelId="{91653802-414A-46F8-A41B-42F6CE9051A0}" type="sibTrans" cxnId="{F09E6E93-CC60-4B71-B531-FB9FE9C19580}">
      <dgm:prSet/>
      <dgm:spPr/>
      <dgm:t>
        <a:bodyPr/>
        <a:lstStyle/>
        <a:p>
          <a:endParaRPr lang="en-IN">
            <a:solidFill>
              <a:srgbClr val="333092"/>
            </a:solidFill>
          </a:endParaRPr>
        </a:p>
      </dgm:t>
    </dgm:pt>
    <dgm:pt modelId="{0A78751B-9265-40CE-AFBF-AB8BB98A2936}">
      <dgm:prSet custT="1"/>
      <dgm:spPr>
        <a:solidFill>
          <a:srgbClr val="FFC000">
            <a:alpha val="90000"/>
          </a:srgbClr>
        </a:solidFill>
      </dgm:spPr>
      <dgm:t>
        <a:bodyPr anchor="ctr" anchorCtr="0"/>
        <a:lstStyle/>
        <a:p>
          <a:pPr marL="276225" indent="-190500"/>
          <a:r>
            <a:rPr lang="en-US" sz="2700" smtClean="0"/>
            <a:t>Revenue Generating Assets</a:t>
          </a:r>
          <a:endParaRPr lang="en-IN" sz="2700" dirty="0"/>
        </a:p>
      </dgm:t>
    </dgm:pt>
    <dgm:pt modelId="{10F32574-4E42-44FA-B74C-EBE45C8F3535}" type="parTrans" cxnId="{0EC27AFD-1F35-43D8-B851-30AD97895CFB}">
      <dgm:prSet/>
      <dgm:spPr/>
      <dgm:t>
        <a:bodyPr/>
        <a:lstStyle/>
        <a:p>
          <a:endParaRPr lang="en-IN">
            <a:solidFill>
              <a:srgbClr val="333092"/>
            </a:solidFill>
          </a:endParaRPr>
        </a:p>
      </dgm:t>
    </dgm:pt>
    <dgm:pt modelId="{0E74F75A-10C8-4191-BD20-6FF78922D804}" type="sibTrans" cxnId="{0EC27AFD-1F35-43D8-B851-30AD97895CFB}">
      <dgm:prSet/>
      <dgm:spPr/>
      <dgm:t>
        <a:bodyPr/>
        <a:lstStyle/>
        <a:p>
          <a:endParaRPr lang="en-IN">
            <a:solidFill>
              <a:srgbClr val="333092"/>
            </a:solidFill>
          </a:endParaRPr>
        </a:p>
      </dgm:t>
    </dgm:pt>
    <dgm:pt modelId="{540F2DA9-C44D-482F-93A9-36C50B1BC020}" type="pres">
      <dgm:prSet presAssocID="{A8D47D8E-457D-44AF-B607-4ABA6CD972D5}" presName="Name0" presStyleCnt="0">
        <dgm:presLayoutVars>
          <dgm:dir/>
          <dgm:animLvl val="lvl"/>
          <dgm:resizeHandles/>
        </dgm:presLayoutVars>
      </dgm:prSet>
      <dgm:spPr/>
      <dgm:t>
        <a:bodyPr/>
        <a:lstStyle/>
        <a:p>
          <a:endParaRPr lang="en-IN"/>
        </a:p>
      </dgm:t>
    </dgm:pt>
    <dgm:pt modelId="{9BF98FF3-120B-4B11-9E8A-7BA701247989}" type="pres">
      <dgm:prSet presAssocID="{F1F30943-258C-49DC-BB19-C7671A2F3404}" presName="linNode" presStyleCnt="0"/>
      <dgm:spPr/>
      <dgm:t>
        <a:bodyPr/>
        <a:lstStyle/>
        <a:p>
          <a:endParaRPr lang="en-US"/>
        </a:p>
      </dgm:t>
    </dgm:pt>
    <dgm:pt modelId="{B96D4020-D82E-46EB-BC33-B414AA4996A5}" type="pres">
      <dgm:prSet presAssocID="{F1F30943-258C-49DC-BB19-C7671A2F3404}" presName="parentShp" presStyleLbl="node1" presStyleIdx="0" presStyleCnt="3" custScaleX="50000" custLinFactNeighborX="0">
        <dgm:presLayoutVars>
          <dgm:bulletEnabled val="1"/>
        </dgm:presLayoutVars>
      </dgm:prSet>
      <dgm:spPr/>
      <dgm:t>
        <a:bodyPr/>
        <a:lstStyle/>
        <a:p>
          <a:endParaRPr lang="en-IN"/>
        </a:p>
      </dgm:t>
    </dgm:pt>
    <dgm:pt modelId="{67289DB0-0549-4D19-8B4F-736531558068}" type="pres">
      <dgm:prSet presAssocID="{F1F30943-258C-49DC-BB19-C7671A2F3404}" presName="childShp" presStyleLbl="bgAccFollowNode1" presStyleIdx="0" presStyleCnt="3" custScaleX="127273" custLinFactNeighborX="4546">
        <dgm:presLayoutVars>
          <dgm:bulletEnabled val="1"/>
        </dgm:presLayoutVars>
      </dgm:prSet>
      <dgm:spPr/>
      <dgm:t>
        <a:bodyPr/>
        <a:lstStyle/>
        <a:p>
          <a:endParaRPr lang="en-IN"/>
        </a:p>
      </dgm:t>
    </dgm:pt>
    <dgm:pt modelId="{69E5A291-58C2-4F53-8C51-AAE9C1AB8265}" type="pres">
      <dgm:prSet presAssocID="{3708B3E3-8B95-4AFD-8393-9039E4EBCD55}" presName="spacing" presStyleCnt="0"/>
      <dgm:spPr/>
      <dgm:t>
        <a:bodyPr/>
        <a:lstStyle/>
        <a:p>
          <a:endParaRPr lang="en-US"/>
        </a:p>
      </dgm:t>
    </dgm:pt>
    <dgm:pt modelId="{B4AC7647-F423-4C53-A341-C8F75EB54BBC}" type="pres">
      <dgm:prSet presAssocID="{5FDBC26B-96F4-4633-BFDC-3C107904D40E}" presName="linNode" presStyleCnt="0"/>
      <dgm:spPr/>
      <dgm:t>
        <a:bodyPr/>
        <a:lstStyle/>
        <a:p>
          <a:endParaRPr lang="en-US"/>
        </a:p>
      </dgm:t>
    </dgm:pt>
    <dgm:pt modelId="{E49C0DCF-5D02-47B1-940D-492CE6934914}" type="pres">
      <dgm:prSet presAssocID="{5FDBC26B-96F4-4633-BFDC-3C107904D40E}" presName="parentShp" presStyleLbl="node1" presStyleIdx="1" presStyleCnt="3" custScaleX="50000" custLinFactNeighborY="-1746">
        <dgm:presLayoutVars>
          <dgm:bulletEnabled val="1"/>
        </dgm:presLayoutVars>
      </dgm:prSet>
      <dgm:spPr/>
      <dgm:t>
        <a:bodyPr/>
        <a:lstStyle/>
        <a:p>
          <a:endParaRPr lang="en-IN"/>
        </a:p>
      </dgm:t>
    </dgm:pt>
    <dgm:pt modelId="{E56C88E1-9E5D-49F1-874F-DF6322A0BE7C}" type="pres">
      <dgm:prSet presAssocID="{5FDBC26B-96F4-4633-BFDC-3C107904D40E}" presName="childShp" presStyleLbl="bgAccFollowNode1" presStyleIdx="1" presStyleCnt="3" custScaleX="127273" custLinFactNeighborX="4545" custLinFactNeighborY="-3333">
        <dgm:presLayoutVars>
          <dgm:bulletEnabled val="1"/>
        </dgm:presLayoutVars>
      </dgm:prSet>
      <dgm:spPr/>
      <dgm:t>
        <a:bodyPr/>
        <a:lstStyle/>
        <a:p>
          <a:endParaRPr lang="en-IN"/>
        </a:p>
      </dgm:t>
    </dgm:pt>
    <dgm:pt modelId="{74F62C84-C0D3-4008-9AC9-15793055FC27}" type="pres">
      <dgm:prSet presAssocID="{948B2F62-4137-4B9E-86CA-2BA607083FBE}" presName="spacing" presStyleCnt="0"/>
      <dgm:spPr/>
      <dgm:t>
        <a:bodyPr/>
        <a:lstStyle/>
        <a:p>
          <a:endParaRPr lang="en-US"/>
        </a:p>
      </dgm:t>
    </dgm:pt>
    <dgm:pt modelId="{E6E44A75-7717-4DE8-9E0D-C692975FDE1E}" type="pres">
      <dgm:prSet presAssocID="{DC0253CF-CA01-4968-A9A1-5555A852CB59}" presName="linNode" presStyleCnt="0"/>
      <dgm:spPr/>
      <dgm:t>
        <a:bodyPr/>
        <a:lstStyle/>
        <a:p>
          <a:endParaRPr lang="en-US"/>
        </a:p>
      </dgm:t>
    </dgm:pt>
    <dgm:pt modelId="{BFFABB3A-D7FC-46A7-B95B-BD39A2611581}" type="pres">
      <dgm:prSet presAssocID="{DC0253CF-CA01-4968-A9A1-5555A852CB59}" presName="parentShp" presStyleLbl="node1" presStyleIdx="2" presStyleCnt="3" custScaleX="50000" custLinFactNeighborX="0">
        <dgm:presLayoutVars>
          <dgm:bulletEnabled val="1"/>
        </dgm:presLayoutVars>
      </dgm:prSet>
      <dgm:spPr/>
      <dgm:t>
        <a:bodyPr/>
        <a:lstStyle/>
        <a:p>
          <a:endParaRPr lang="en-IN"/>
        </a:p>
      </dgm:t>
    </dgm:pt>
    <dgm:pt modelId="{01482426-FC81-4EEF-9CE1-FE2F9BCF36D7}" type="pres">
      <dgm:prSet presAssocID="{DC0253CF-CA01-4968-A9A1-5555A852CB59}" presName="childShp" presStyleLbl="bgAccFollowNode1" presStyleIdx="2" presStyleCnt="3" custScaleX="127273" custLinFactNeighborX="4545">
        <dgm:presLayoutVars>
          <dgm:bulletEnabled val="1"/>
        </dgm:presLayoutVars>
      </dgm:prSet>
      <dgm:spPr/>
      <dgm:t>
        <a:bodyPr/>
        <a:lstStyle/>
        <a:p>
          <a:endParaRPr lang="en-IN"/>
        </a:p>
      </dgm:t>
    </dgm:pt>
  </dgm:ptLst>
  <dgm:cxnLst>
    <dgm:cxn modelId="{9736C158-219C-4F86-96BC-603731F95D87}" srcId="{DC0253CF-CA01-4968-A9A1-5555A852CB59}" destId="{EBCFB3DD-2B7A-4428-BAC9-901D33CEFA9E}" srcOrd="0" destOrd="0" parTransId="{86D6635E-46BB-477A-A3C4-1FD6074FE0EF}" sibTransId="{ED542BF9-9EA6-43CA-9C6F-C49BEEE0151F}"/>
    <dgm:cxn modelId="{EDA56267-E968-4BEF-885C-8631D463F9BB}" type="presOf" srcId="{1EBD8008-8461-4F8D-ABE8-81E071790C37}" destId="{E56C88E1-9E5D-49F1-874F-DF6322A0BE7C}" srcOrd="0" destOrd="0" presId="urn:microsoft.com/office/officeart/2005/8/layout/vList6"/>
    <dgm:cxn modelId="{A3C1523B-2B9B-42A7-AE70-76B84D0FE00C}" srcId="{A8D47D8E-457D-44AF-B607-4ABA6CD972D5}" destId="{5FDBC26B-96F4-4633-BFDC-3C107904D40E}" srcOrd="1" destOrd="0" parTransId="{66D3E6F0-C0E4-4767-8020-A299CEA879BB}" sibTransId="{948B2F62-4137-4B9E-86CA-2BA607083FBE}"/>
    <dgm:cxn modelId="{48199203-FC51-4F3B-89C4-448E237372A8}" srcId="{5FDBC26B-96F4-4633-BFDC-3C107904D40E}" destId="{1EBD8008-8461-4F8D-ABE8-81E071790C37}" srcOrd="0" destOrd="0" parTransId="{4CC3FE13-958E-4189-9484-FA55E65E4427}" sibTransId="{5BE69170-3975-417B-98F7-864062F0106C}"/>
    <dgm:cxn modelId="{CFD9FBB5-F869-458A-B203-1C723C7CBD01}" type="presOf" srcId="{DC0253CF-CA01-4968-A9A1-5555A852CB59}" destId="{BFFABB3A-D7FC-46A7-B95B-BD39A2611581}" srcOrd="0" destOrd="0" presId="urn:microsoft.com/office/officeart/2005/8/layout/vList6"/>
    <dgm:cxn modelId="{F09E6E93-CC60-4B71-B531-FB9FE9C19580}" srcId="{5FDBC26B-96F4-4633-BFDC-3C107904D40E}" destId="{7FF8E98C-9559-4AB9-A81E-108AFD12E783}" srcOrd="1" destOrd="0" parTransId="{01CFDA16-8B4B-416D-AE97-4344AB3915FD}" sibTransId="{91653802-414A-46F8-A41B-42F6CE9051A0}"/>
    <dgm:cxn modelId="{E0E8DD4E-C10A-47CF-97BB-78E0BB724F88}" type="presOf" srcId="{A8D47D8E-457D-44AF-B607-4ABA6CD972D5}" destId="{540F2DA9-C44D-482F-93A9-36C50B1BC020}" srcOrd="0" destOrd="0" presId="urn:microsoft.com/office/officeart/2005/8/layout/vList6"/>
    <dgm:cxn modelId="{19C3B6BE-DDC4-4696-A690-2EC2EF1F29BD}" srcId="{A8D47D8E-457D-44AF-B607-4ABA6CD972D5}" destId="{F1F30943-258C-49DC-BB19-C7671A2F3404}" srcOrd="0" destOrd="0" parTransId="{E90A6B3E-FA32-4BDD-AA40-3AF0790658A9}" sibTransId="{3708B3E3-8B95-4AFD-8393-9039E4EBCD55}"/>
    <dgm:cxn modelId="{5C4726CD-174F-4946-87BA-2F0DC2110BE8}" type="presOf" srcId="{0A78751B-9265-40CE-AFBF-AB8BB98A2936}" destId="{67289DB0-0549-4D19-8B4F-736531558068}" srcOrd="0" destOrd="1" presId="urn:microsoft.com/office/officeart/2005/8/layout/vList6"/>
    <dgm:cxn modelId="{2C3ED44E-D292-4056-8382-932EE9988CB7}" type="presOf" srcId="{5FDBC26B-96F4-4633-BFDC-3C107904D40E}" destId="{E49C0DCF-5D02-47B1-940D-492CE6934914}" srcOrd="0" destOrd="0" presId="urn:microsoft.com/office/officeart/2005/8/layout/vList6"/>
    <dgm:cxn modelId="{1E884218-3DC9-4FA5-9ADF-58BB5A60C58A}" srcId="{DC0253CF-CA01-4968-A9A1-5555A852CB59}" destId="{1675ACA6-4147-4069-B0FD-43E0118ED02D}" srcOrd="1" destOrd="0" parTransId="{787EAEAD-C5B1-4BD1-98E9-A44F8C40D8AB}" sibTransId="{1B982570-0BCF-4A6A-97EE-2D55361C9489}"/>
    <dgm:cxn modelId="{5901CBC0-DF2D-4978-9105-63145AEBFDC2}" type="presOf" srcId="{1675ACA6-4147-4069-B0FD-43E0118ED02D}" destId="{01482426-FC81-4EEF-9CE1-FE2F9BCF36D7}" srcOrd="0" destOrd="1" presId="urn:microsoft.com/office/officeart/2005/8/layout/vList6"/>
    <dgm:cxn modelId="{5C9ABEB6-72B9-4892-AE33-C01A83D2F0D1}" srcId="{A8D47D8E-457D-44AF-B607-4ABA6CD972D5}" destId="{DC0253CF-CA01-4968-A9A1-5555A852CB59}" srcOrd="2" destOrd="0" parTransId="{559EB3BD-8346-4763-BAA3-77E1EDE296CA}" sibTransId="{FCA13A52-6247-4822-BFAD-8E9F50961F65}"/>
    <dgm:cxn modelId="{0EC27AFD-1F35-43D8-B851-30AD97895CFB}" srcId="{F1F30943-258C-49DC-BB19-C7671A2F3404}" destId="{0A78751B-9265-40CE-AFBF-AB8BB98A2936}" srcOrd="1" destOrd="0" parTransId="{10F32574-4E42-44FA-B74C-EBE45C8F3535}" sibTransId="{0E74F75A-10C8-4191-BD20-6FF78922D804}"/>
    <dgm:cxn modelId="{BAE34614-BA45-46BB-9B53-BC30C4D7084D}" type="presOf" srcId="{F1F30943-258C-49DC-BB19-C7671A2F3404}" destId="{B96D4020-D82E-46EB-BC33-B414AA4996A5}" srcOrd="0" destOrd="0" presId="urn:microsoft.com/office/officeart/2005/8/layout/vList6"/>
    <dgm:cxn modelId="{C208C1DC-E15F-4963-844A-845DA92BFD64}" type="presOf" srcId="{7FF8E98C-9559-4AB9-A81E-108AFD12E783}" destId="{E56C88E1-9E5D-49F1-874F-DF6322A0BE7C}" srcOrd="0" destOrd="1" presId="urn:microsoft.com/office/officeart/2005/8/layout/vList6"/>
    <dgm:cxn modelId="{76D39833-1E48-4440-98D2-4057B1950C32}" type="presOf" srcId="{EBCFB3DD-2B7A-4428-BAC9-901D33CEFA9E}" destId="{01482426-FC81-4EEF-9CE1-FE2F9BCF36D7}" srcOrd="0" destOrd="0" presId="urn:microsoft.com/office/officeart/2005/8/layout/vList6"/>
    <dgm:cxn modelId="{DD967AF6-6556-4C5F-84E5-B91A2E2FE2B9}" srcId="{F1F30943-258C-49DC-BB19-C7671A2F3404}" destId="{EDE97337-A46B-4C0A-860E-DBDEC3DED316}" srcOrd="0" destOrd="0" parTransId="{BDB960F0-1DE3-4B98-8FD3-9EF0A6A0C534}" sibTransId="{EC325A1C-8576-4398-BC13-378540ED7CB4}"/>
    <dgm:cxn modelId="{FBC95F90-28D0-44ED-A135-88AB47A4DA87}" type="presOf" srcId="{EDE97337-A46B-4C0A-860E-DBDEC3DED316}" destId="{67289DB0-0549-4D19-8B4F-736531558068}" srcOrd="0" destOrd="0" presId="urn:microsoft.com/office/officeart/2005/8/layout/vList6"/>
    <dgm:cxn modelId="{452C25D1-3DC7-4E56-AF17-16CB0E2B1EBD}" type="presParOf" srcId="{540F2DA9-C44D-482F-93A9-36C50B1BC020}" destId="{9BF98FF3-120B-4B11-9E8A-7BA701247989}" srcOrd="0" destOrd="0" presId="urn:microsoft.com/office/officeart/2005/8/layout/vList6"/>
    <dgm:cxn modelId="{9B62FAC6-2874-4405-917F-8F330D733441}" type="presParOf" srcId="{9BF98FF3-120B-4B11-9E8A-7BA701247989}" destId="{B96D4020-D82E-46EB-BC33-B414AA4996A5}" srcOrd="0" destOrd="0" presId="urn:microsoft.com/office/officeart/2005/8/layout/vList6"/>
    <dgm:cxn modelId="{F5C6E53A-1C31-4B6F-877D-6911CDC6BC9C}" type="presParOf" srcId="{9BF98FF3-120B-4B11-9E8A-7BA701247989}" destId="{67289DB0-0549-4D19-8B4F-736531558068}" srcOrd="1" destOrd="0" presId="urn:microsoft.com/office/officeart/2005/8/layout/vList6"/>
    <dgm:cxn modelId="{FD2CA026-D75D-463F-8EF8-1C01E32C332C}" type="presParOf" srcId="{540F2DA9-C44D-482F-93A9-36C50B1BC020}" destId="{69E5A291-58C2-4F53-8C51-AAE9C1AB8265}" srcOrd="1" destOrd="0" presId="urn:microsoft.com/office/officeart/2005/8/layout/vList6"/>
    <dgm:cxn modelId="{3CD324AF-9A68-40FB-AB5D-F7646E86EB07}" type="presParOf" srcId="{540F2DA9-C44D-482F-93A9-36C50B1BC020}" destId="{B4AC7647-F423-4C53-A341-C8F75EB54BBC}" srcOrd="2" destOrd="0" presId="urn:microsoft.com/office/officeart/2005/8/layout/vList6"/>
    <dgm:cxn modelId="{13C5BF64-2A46-4260-891C-CCEACBBD01F2}" type="presParOf" srcId="{B4AC7647-F423-4C53-A341-C8F75EB54BBC}" destId="{E49C0DCF-5D02-47B1-940D-492CE6934914}" srcOrd="0" destOrd="0" presId="urn:microsoft.com/office/officeart/2005/8/layout/vList6"/>
    <dgm:cxn modelId="{DB78F300-3D27-4903-836A-860DDBD96C1C}" type="presParOf" srcId="{B4AC7647-F423-4C53-A341-C8F75EB54BBC}" destId="{E56C88E1-9E5D-49F1-874F-DF6322A0BE7C}" srcOrd="1" destOrd="0" presId="urn:microsoft.com/office/officeart/2005/8/layout/vList6"/>
    <dgm:cxn modelId="{BE79A088-314A-4488-9C26-BE2A74E380EF}" type="presParOf" srcId="{540F2DA9-C44D-482F-93A9-36C50B1BC020}" destId="{74F62C84-C0D3-4008-9AC9-15793055FC27}" srcOrd="3" destOrd="0" presId="urn:microsoft.com/office/officeart/2005/8/layout/vList6"/>
    <dgm:cxn modelId="{5416B510-34E4-4823-AB24-8A8E6A7F061E}" type="presParOf" srcId="{540F2DA9-C44D-482F-93A9-36C50B1BC020}" destId="{E6E44A75-7717-4DE8-9E0D-C692975FDE1E}" srcOrd="4" destOrd="0" presId="urn:microsoft.com/office/officeart/2005/8/layout/vList6"/>
    <dgm:cxn modelId="{9F05BEA7-8123-416B-B42D-C38F580E16CC}" type="presParOf" srcId="{E6E44A75-7717-4DE8-9E0D-C692975FDE1E}" destId="{BFFABB3A-D7FC-46A7-B95B-BD39A2611581}" srcOrd="0" destOrd="0" presId="urn:microsoft.com/office/officeart/2005/8/layout/vList6"/>
    <dgm:cxn modelId="{87BB0BEE-770E-4D18-9360-CE38A9F00AFD}" type="presParOf" srcId="{E6E44A75-7717-4DE8-9E0D-C692975FDE1E}" destId="{01482426-FC81-4EEF-9CE1-FE2F9BCF36D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BC035E-0329-4B10-B732-7E59B0120F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7064EC-9B8C-4DCD-9536-D1C7ED95462C}">
      <dgm:prSet phldrT="[Text]"/>
      <dgm:spPr>
        <a:solidFill>
          <a:srgbClr val="002060"/>
        </a:solidFill>
      </dgm:spPr>
      <dgm:t>
        <a:bodyPr/>
        <a:lstStyle/>
        <a:p>
          <a:r>
            <a:rPr lang="en-US" dirty="0" smtClean="0"/>
            <a:t>Auto &amp; Engineering </a:t>
          </a:r>
          <a:endParaRPr lang="en-US" dirty="0"/>
        </a:p>
      </dgm:t>
    </dgm:pt>
    <dgm:pt modelId="{0DA5A2FE-9FA1-4327-8E31-63B474BEA752}" type="parTrans" cxnId="{BC93544E-AEC0-4545-8B6F-58044263EFA8}">
      <dgm:prSet/>
      <dgm:spPr/>
      <dgm:t>
        <a:bodyPr/>
        <a:lstStyle/>
        <a:p>
          <a:endParaRPr lang="en-US"/>
        </a:p>
      </dgm:t>
    </dgm:pt>
    <dgm:pt modelId="{71320515-FD1D-44C0-9D63-3AD6327AB50F}" type="sibTrans" cxnId="{BC93544E-AEC0-4545-8B6F-58044263EFA8}">
      <dgm:prSet/>
      <dgm:spPr/>
      <dgm:t>
        <a:bodyPr/>
        <a:lstStyle/>
        <a:p>
          <a:endParaRPr lang="en-US"/>
        </a:p>
      </dgm:t>
    </dgm:pt>
    <dgm:pt modelId="{3562E321-46BC-4136-B5F0-F9583176C304}">
      <dgm:prSet/>
      <dgm:spPr>
        <a:solidFill>
          <a:srgbClr val="002060"/>
        </a:solidFill>
      </dgm:spPr>
      <dgm:t>
        <a:bodyPr/>
        <a:lstStyle/>
        <a:p>
          <a:r>
            <a:rPr lang="en-US" dirty="0" smtClean="0"/>
            <a:t>Printing and Packaging</a:t>
          </a:r>
        </a:p>
      </dgm:t>
    </dgm:pt>
    <dgm:pt modelId="{2EBA75D2-8E98-40E1-8820-20BABD7641C8}" type="parTrans" cxnId="{86E706C2-8687-4C6A-AC87-DB2C68157C4E}">
      <dgm:prSet/>
      <dgm:spPr/>
      <dgm:t>
        <a:bodyPr/>
        <a:lstStyle/>
        <a:p>
          <a:endParaRPr lang="en-US"/>
        </a:p>
      </dgm:t>
    </dgm:pt>
    <dgm:pt modelId="{06DCC1AB-98D4-4E1B-AE54-FEDDB9241971}" type="sibTrans" cxnId="{86E706C2-8687-4C6A-AC87-DB2C68157C4E}">
      <dgm:prSet/>
      <dgm:spPr/>
      <dgm:t>
        <a:bodyPr/>
        <a:lstStyle/>
        <a:p>
          <a:endParaRPr lang="en-US"/>
        </a:p>
      </dgm:t>
    </dgm:pt>
    <dgm:pt modelId="{AF786685-315A-4A4B-91E8-070FFA41BA0B}">
      <dgm:prSet/>
      <dgm:spPr>
        <a:solidFill>
          <a:srgbClr val="002060"/>
        </a:solidFill>
      </dgm:spPr>
      <dgm:t>
        <a:bodyPr/>
        <a:lstStyle/>
        <a:p>
          <a:r>
            <a:rPr lang="en-US" dirty="0" smtClean="0"/>
            <a:t>Plastic and Injection Molding</a:t>
          </a:r>
        </a:p>
      </dgm:t>
    </dgm:pt>
    <dgm:pt modelId="{0BFD4CDD-27BF-4EC2-8A5B-F4EB34B3489A}" type="parTrans" cxnId="{DB8AF4EE-9577-4BB9-9E68-95F351E73BEF}">
      <dgm:prSet/>
      <dgm:spPr/>
      <dgm:t>
        <a:bodyPr/>
        <a:lstStyle/>
        <a:p>
          <a:endParaRPr lang="en-US"/>
        </a:p>
      </dgm:t>
    </dgm:pt>
    <dgm:pt modelId="{BE5CC3B3-E371-45DD-8B27-7CF388811438}" type="sibTrans" cxnId="{DB8AF4EE-9577-4BB9-9E68-95F351E73BEF}">
      <dgm:prSet/>
      <dgm:spPr/>
      <dgm:t>
        <a:bodyPr/>
        <a:lstStyle/>
        <a:p>
          <a:endParaRPr lang="en-US"/>
        </a:p>
      </dgm:t>
    </dgm:pt>
    <dgm:pt modelId="{09B2E3F8-6CB7-4988-9086-395B0166FFBE}">
      <dgm:prSet/>
      <dgm:spPr>
        <a:solidFill>
          <a:srgbClr val="002060"/>
        </a:solidFill>
      </dgm:spPr>
      <dgm:t>
        <a:bodyPr/>
        <a:lstStyle/>
        <a:p>
          <a:r>
            <a:rPr lang="en-US" dirty="0" smtClean="0">
              <a:solidFill>
                <a:schemeClr val="bg1"/>
              </a:solidFill>
              <a:latin typeface="Cambria" panose="02040503050406030204" pitchFamily="18" charset="0"/>
            </a:rPr>
            <a:t>Pharma, Medical and Healthcare</a:t>
          </a:r>
        </a:p>
      </dgm:t>
    </dgm:pt>
    <dgm:pt modelId="{158E4924-F442-44F8-A971-A6876C036CBF}" type="parTrans" cxnId="{6B024BC6-CBE5-4089-BD0F-E2134FB972D2}">
      <dgm:prSet/>
      <dgm:spPr/>
      <dgm:t>
        <a:bodyPr/>
        <a:lstStyle/>
        <a:p>
          <a:endParaRPr lang="en-US"/>
        </a:p>
      </dgm:t>
    </dgm:pt>
    <dgm:pt modelId="{8AAE2C9B-1929-4A1D-A458-1EC907B52E56}" type="sibTrans" cxnId="{6B024BC6-CBE5-4089-BD0F-E2134FB972D2}">
      <dgm:prSet/>
      <dgm:spPr/>
      <dgm:t>
        <a:bodyPr/>
        <a:lstStyle/>
        <a:p>
          <a:endParaRPr lang="en-US"/>
        </a:p>
      </dgm:t>
    </dgm:pt>
    <dgm:pt modelId="{E3108074-4767-42EF-BBFE-B0D20AB35B44}">
      <dgm:prSet/>
      <dgm:spPr>
        <a:solidFill>
          <a:srgbClr val="002060"/>
        </a:solidFill>
      </dgm:spPr>
      <dgm:t>
        <a:bodyPr/>
        <a:lstStyle/>
        <a:p>
          <a:r>
            <a:rPr lang="en-US" dirty="0" smtClean="0"/>
            <a:t>Food Processing</a:t>
          </a:r>
        </a:p>
      </dgm:t>
    </dgm:pt>
    <dgm:pt modelId="{A538ADEA-9DF9-4CDA-AE5E-D4FEAB9E88E3}" type="parTrans" cxnId="{67599F44-7FCE-45AA-A73E-D87CE7F116CA}">
      <dgm:prSet/>
      <dgm:spPr/>
      <dgm:t>
        <a:bodyPr/>
        <a:lstStyle/>
        <a:p>
          <a:endParaRPr lang="en-US"/>
        </a:p>
      </dgm:t>
    </dgm:pt>
    <dgm:pt modelId="{A33A0A37-A58C-4BDA-9A63-A5AD0A870219}" type="sibTrans" cxnId="{67599F44-7FCE-45AA-A73E-D87CE7F116CA}">
      <dgm:prSet/>
      <dgm:spPr/>
      <dgm:t>
        <a:bodyPr/>
        <a:lstStyle/>
        <a:p>
          <a:endParaRPr lang="en-US"/>
        </a:p>
      </dgm:t>
    </dgm:pt>
    <dgm:pt modelId="{8F18E2B0-6B5A-4D21-9F6D-E21DD7C744AF}">
      <dgm:prSet/>
      <dgm:spPr>
        <a:solidFill>
          <a:srgbClr val="002060"/>
        </a:solidFill>
      </dgm:spPr>
      <dgm:t>
        <a:bodyPr/>
        <a:lstStyle/>
        <a:p>
          <a:r>
            <a:rPr lang="en-US" dirty="0" smtClean="0"/>
            <a:t>Retailers</a:t>
          </a:r>
        </a:p>
      </dgm:t>
    </dgm:pt>
    <dgm:pt modelId="{EC4E2C34-E413-449C-AA69-B9775F1C1412}" type="parTrans" cxnId="{AA86BAA7-EDB8-4419-A159-D131C8065C7F}">
      <dgm:prSet/>
      <dgm:spPr/>
      <dgm:t>
        <a:bodyPr/>
        <a:lstStyle/>
        <a:p>
          <a:endParaRPr lang="en-US"/>
        </a:p>
      </dgm:t>
    </dgm:pt>
    <dgm:pt modelId="{E445D5D2-7094-4449-9828-B24A831D439B}" type="sibTrans" cxnId="{AA86BAA7-EDB8-4419-A159-D131C8065C7F}">
      <dgm:prSet/>
      <dgm:spPr/>
      <dgm:t>
        <a:bodyPr/>
        <a:lstStyle/>
        <a:p>
          <a:endParaRPr lang="en-US"/>
        </a:p>
      </dgm:t>
    </dgm:pt>
    <dgm:pt modelId="{3B8C04BD-B675-4D18-8F39-1938609F15B2}">
      <dgm:prSet/>
      <dgm:spPr>
        <a:solidFill>
          <a:srgbClr val="002060"/>
        </a:solidFill>
      </dgm:spPr>
      <dgm:t>
        <a:bodyPr/>
        <a:lstStyle/>
        <a:p>
          <a:r>
            <a:rPr lang="en-US" dirty="0" smtClean="0"/>
            <a:t>Professional Services </a:t>
          </a:r>
        </a:p>
      </dgm:t>
    </dgm:pt>
    <dgm:pt modelId="{6A9FDA65-78CA-4D02-8ECD-C4A181056BFD}" type="parTrans" cxnId="{C9E6B7AC-D915-4DF2-82B9-8F9D895DBC54}">
      <dgm:prSet/>
      <dgm:spPr/>
      <dgm:t>
        <a:bodyPr/>
        <a:lstStyle/>
        <a:p>
          <a:endParaRPr lang="en-US"/>
        </a:p>
      </dgm:t>
    </dgm:pt>
    <dgm:pt modelId="{C066DC3D-F159-44DA-871C-D2A59C56CE21}" type="sibTrans" cxnId="{C9E6B7AC-D915-4DF2-82B9-8F9D895DBC54}">
      <dgm:prSet/>
      <dgm:spPr/>
      <dgm:t>
        <a:bodyPr/>
        <a:lstStyle/>
        <a:p>
          <a:endParaRPr lang="en-US"/>
        </a:p>
      </dgm:t>
    </dgm:pt>
    <dgm:pt modelId="{B57195C6-0B9A-44D5-B64F-955D719D92AD}" type="pres">
      <dgm:prSet presAssocID="{24BC035E-0329-4B10-B732-7E59B0120FDE}" presName="Name0" presStyleCnt="0">
        <dgm:presLayoutVars>
          <dgm:dir/>
          <dgm:animLvl val="lvl"/>
          <dgm:resizeHandles val="exact"/>
        </dgm:presLayoutVars>
      </dgm:prSet>
      <dgm:spPr/>
      <dgm:t>
        <a:bodyPr/>
        <a:lstStyle/>
        <a:p>
          <a:endParaRPr lang="en-US"/>
        </a:p>
      </dgm:t>
    </dgm:pt>
    <dgm:pt modelId="{1018C3CB-B3DF-4F71-9F0F-01AC0D581A7D}" type="pres">
      <dgm:prSet presAssocID="{4C7064EC-9B8C-4DCD-9536-D1C7ED95462C}" presName="linNode" presStyleCnt="0"/>
      <dgm:spPr/>
    </dgm:pt>
    <dgm:pt modelId="{6130D574-3316-46B0-A98D-904AAE69BE55}" type="pres">
      <dgm:prSet presAssocID="{4C7064EC-9B8C-4DCD-9536-D1C7ED95462C}" presName="parentText" presStyleLbl="node1" presStyleIdx="0" presStyleCnt="7">
        <dgm:presLayoutVars>
          <dgm:chMax val="1"/>
          <dgm:bulletEnabled val="1"/>
        </dgm:presLayoutVars>
      </dgm:prSet>
      <dgm:spPr/>
      <dgm:t>
        <a:bodyPr/>
        <a:lstStyle/>
        <a:p>
          <a:endParaRPr lang="en-US"/>
        </a:p>
      </dgm:t>
    </dgm:pt>
    <dgm:pt modelId="{13D0E6D7-AB96-440C-BE81-02A7962ED9E7}" type="pres">
      <dgm:prSet presAssocID="{71320515-FD1D-44C0-9D63-3AD6327AB50F}" presName="sp" presStyleCnt="0"/>
      <dgm:spPr/>
    </dgm:pt>
    <dgm:pt modelId="{7484A74D-70F2-452F-801E-5E79807D06FC}" type="pres">
      <dgm:prSet presAssocID="{3562E321-46BC-4136-B5F0-F9583176C304}" presName="linNode" presStyleCnt="0"/>
      <dgm:spPr/>
    </dgm:pt>
    <dgm:pt modelId="{B8691EA3-F06D-43DE-884F-A599C71DFBB5}" type="pres">
      <dgm:prSet presAssocID="{3562E321-46BC-4136-B5F0-F9583176C304}" presName="parentText" presStyleLbl="node1" presStyleIdx="1" presStyleCnt="7">
        <dgm:presLayoutVars>
          <dgm:chMax val="1"/>
          <dgm:bulletEnabled val="1"/>
        </dgm:presLayoutVars>
      </dgm:prSet>
      <dgm:spPr/>
      <dgm:t>
        <a:bodyPr/>
        <a:lstStyle/>
        <a:p>
          <a:endParaRPr lang="en-US"/>
        </a:p>
      </dgm:t>
    </dgm:pt>
    <dgm:pt modelId="{E03A6EBE-6009-4D20-B4C6-A02F1F3D9259}" type="pres">
      <dgm:prSet presAssocID="{06DCC1AB-98D4-4E1B-AE54-FEDDB9241971}" presName="sp" presStyleCnt="0"/>
      <dgm:spPr/>
    </dgm:pt>
    <dgm:pt modelId="{7BD89397-1DAF-42EE-9797-CA50A5A6F1C5}" type="pres">
      <dgm:prSet presAssocID="{AF786685-315A-4A4B-91E8-070FFA41BA0B}" presName="linNode" presStyleCnt="0"/>
      <dgm:spPr/>
    </dgm:pt>
    <dgm:pt modelId="{9ECAAAD4-DEC9-4B08-83E2-7F60706991AE}" type="pres">
      <dgm:prSet presAssocID="{AF786685-315A-4A4B-91E8-070FFA41BA0B}" presName="parentText" presStyleLbl="node1" presStyleIdx="2" presStyleCnt="7">
        <dgm:presLayoutVars>
          <dgm:chMax val="1"/>
          <dgm:bulletEnabled val="1"/>
        </dgm:presLayoutVars>
      </dgm:prSet>
      <dgm:spPr/>
      <dgm:t>
        <a:bodyPr/>
        <a:lstStyle/>
        <a:p>
          <a:endParaRPr lang="en-US"/>
        </a:p>
      </dgm:t>
    </dgm:pt>
    <dgm:pt modelId="{F85DEC5A-C4DA-4012-B4DB-6371FA0E85DF}" type="pres">
      <dgm:prSet presAssocID="{BE5CC3B3-E371-45DD-8B27-7CF388811438}" presName="sp" presStyleCnt="0"/>
      <dgm:spPr/>
    </dgm:pt>
    <dgm:pt modelId="{75ADDC9F-23BE-4FF9-87FE-B260144C20FD}" type="pres">
      <dgm:prSet presAssocID="{09B2E3F8-6CB7-4988-9086-395B0166FFBE}" presName="linNode" presStyleCnt="0"/>
      <dgm:spPr/>
    </dgm:pt>
    <dgm:pt modelId="{D306979E-9300-4794-B033-3B674D9C3C3D}" type="pres">
      <dgm:prSet presAssocID="{09B2E3F8-6CB7-4988-9086-395B0166FFBE}" presName="parentText" presStyleLbl="node1" presStyleIdx="3" presStyleCnt="7">
        <dgm:presLayoutVars>
          <dgm:chMax val="1"/>
          <dgm:bulletEnabled val="1"/>
        </dgm:presLayoutVars>
      </dgm:prSet>
      <dgm:spPr/>
      <dgm:t>
        <a:bodyPr/>
        <a:lstStyle/>
        <a:p>
          <a:endParaRPr lang="en-US"/>
        </a:p>
      </dgm:t>
    </dgm:pt>
    <dgm:pt modelId="{32E69984-A51C-4582-9C8C-2EBAFC0DB25C}" type="pres">
      <dgm:prSet presAssocID="{8AAE2C9B-1929-4A1D-A458-1EC907B52E56}" presName="sp" presStyleCnt="0"/>
      <dgm:spPr/>
    </dgm:pt>
    <dgm:pt modelId="{93931E59-F396-4AD3-B933-A0BD41662A6E}" type="pres">
      <dgm:prSet presAssocID="{E3108074-4767-42EF-BBFE-B0D20AB35B44}" presName="linNode" presStyleCnt="0"/>
      <dgm:spPr/>
    </dgm:pt>
    <dgm:pt modelId="{D5FEE2C0-A8F7-4786-9618-87B064EF2ACF}" type="pres">
      <dgm:prSet presAssocID="{E3108074-4767-42EF-BBFE-B0D20AB35B44}" presName="parentText" presStyleLbl="node1" presStyleIdx="4" presStyleCnt="7">
        <dgm:presLayoutVars>
          <dgm:chMax val="1"/>
          <dgm:bulletEnabled val="1"/>
        </dgm:presLayoutVars>
      </dgm:prSet>
      <dgm:spPr/>
      <dgm:t>
        <a:bodyPr/>
        <a:lstStyle/>
        <a:p>
          <a:endParaRPr lang="en-US"/>
        </a:p>
      </dgm:t>
    </dgm:pt>
    <dgm:pt modelId="{6ECACE4B-1CD0-4AEE-88A4-190ED39BC458}" type="pres">
      <dgm:prSet presAssocID="{A33A0A37-A58C-4BDA-9A63-A5AD0A870219}" presName="sp" presStyleCnt="0"/>
      <dgm:spPr/>
    </dgm:pt>
    <dgm:pt modelId="{800B7324-EBAF-492B-8BF5-25AD95C9D7D0}" type="pres">
      <dgm:prSet presAssocID="{8F18E2B0-6B5A-4D21-9F6D-E21DD7C744AF}" presName="linNode" presStyleCnt="0"/>
      <dgm:spPr/>
    </dgm:pt>
    <dgm:pt modelId="{79B2291C-97BB-4EC2-9076-BED3AC5FD3BE}" type="pres">
      <dgm:prSet presAssocID="{8F18E2B0-6B5A-4D21-9F6D-E21DD7C744AF}" presName="parentText" presStyleLbl="node1" presStyleIdx="5" presStyleCnt="7">
        <dgm:presLayoutVars>
          <dgm:chMax val="1"/>
          <dgm:bulletEnabled val="1"/>
        </dgm:presLayoutVars>
      </dgm:prSet>
      <dgm:spPr/>
      <dgm:t>
        <a:bodyPr/>
        <a:lstStyle/>
        <a:p>
          <a:endParaRPr lang="en-US"/>
        </a:p>
      </dgm:t>
    </dgm:pt>
    <dgm:pt modelId="{16992314-5941-40BA-AA82-4258694AC0E0}" type="pres">
      <dgm:prSet presAssocID="{E445D5D2-7094-4449-9828-B24A831D439B}" presName="sp" presStyleCnt="0"/>
      <dgm:spPr/>
    </dgm:pt>
    <dgm:pt modelId="{0466ADF9-FA21-4F08-B4EB-E9039A0F30C6}" type="pres">
      <dgm:prSet presAssocID="{3B8C04BD-B675-4D18-8F39-1938609F15B2}" presName="linNode" presStyleCnt="0"/>
      <dgm:spPr/>
    </dgm:pt>
    <dgm:pt modelId="{3D2C5BC7-C08F-4611-A74D-7415B319C546}" type="pres">
      <dgm:prSet presAssocID="{3B8C04BD-B675-4D18-8F39-1938609F15B2}" presName="parentText" presStyleLbl="node1" presStyleIdx="6" presStyleCnt="7">
        <dgm:presLayoutVars>
          <dgm:chMax val="1"/>
          <dgm:bulletEnabled val="1"/>
        </dgm:presLayoutVars>
      </dgm:prSet>
      <dgm:spPr/>
      <dgm:t>
        <a:bodyPr/>
        <a:lstStyle/>
        <a:p>
          <a:endParaRPr lang="en-US"/>
        </a:p>
      </dgm:t>
    </dgm:pt>
  </dgm:ptLst>
  <dgm:cxnLst>
    <dgm:cxn modelId="{027CF535-52D5-45FB-ACD1-B5D9266A139A}" type="presOf" srcId="{8F18E2B0-6B5A-4D21-9F6D-E21DD7C744AF}" destId="{79B2291C-97BB-4EC2-9076-BED3AC5FD3BE}" srcOrd="0" destOrd="0" presId="urn:microsoft.com/office/officeart/2005/8/layout/vList5"/>
    <dgm:cxn modelId="{AA86BAA7-EDB8-4419-A159-D131C8065C7F}" srcId="{24BC035E-0329-4B10-B732-7E59B0120FDE}" destId="{8F18E2B0-6B5A-4D21-9F6D-E21DD7C744AF}" srcOrd="5" destOrd="0" parTransId="{EC4E2C34-E413-449C-AA69-B9775F1C1412}" sibTransId="{E445D5D2-7094-4449-9828-B24A831D439B}"/>
    <dgm:cxn modelId="{E26AA2FC-AD9E-448A-94E5-49FEAC9F3710}" type="presOf" srcId="{4C7064EC-9B8C-4DCD-9536-D1C7ED95462C}" destId="{6130D574-3316-46B0-A98D-904AAE69BE55}" srcOrd="0" destOrd="0" presId="urn:microsoft.com/office/officeart/2005/8/layout/vList5"/>
    <dgm:cxn modelId="{DB8AF4EE-9577-4BB9-9E68-95F351E73BEF}" srcId="{24BC035E-0329-4B10-B732-7E59B0120FDE}" destId="{AF786685-315A-4A4B-91E8-070FFA41BA0B}" srcOrd="2" destOrd="0" parTransId="{0BFD4CDD-27BF-4EC2-8A5B-F4EB34B3489A}" sibTransId="{BE5CC3B3-E371-45DD-8B27-7CF388811438}"/>
    <dgm:cxn modelId="{7D44A8D8-E432-4E6B-AB02-EA255956E8E8}" type="presOf" srcId="{E3108074-4767-42EF-BBFE-B0D20AB35B44}" destId="{D5FEE2C0-A8F7-4786-9618-87B064EF2ACF}" srcOrd="0" destOrd="0" presId="urn:microsoft.com/office/officeart/2005/8/layout/vList5"/>
    <dgm:cxn modelId="{67599F44-7FCE-45AA-A73E-D87CE7F116CA}" srcId="{24BC035E-0329-4B10-B732-7E59B0120FDE}" destId="{E3108074-4767-42EF-BBFE-B0D20AB35B44}" srcOrd="4" destOrd="0" parTransId="{A538ADEA-9DF9-4CDA-AE5E-D4FEAB9E88E3}" sibTransId="{A33A0A37-A58C-4BDA-9A63-A5AD0A870219}"/>
    <dgm:cxn modelId="{21A03AE4-CC41-4991-B3FA-2D155DCCB8F8}" type="presOf" srcId="{09B2E3F8-6CB7-4988-9086-395B0166FFBE}" destId="{D306979E-9300-4794-B033-3B674D9C3C3D}" srcOrd="0" destOrd="0" presId="urn:microsoft.com/office/officeart/2005/8/layout/vList5"/>
    <dgm:cxn modelId="{6B024BC6-CBE5-4089-BD0F-E2134FB972D2}" srcId="{24BC035E-0329-4B10-B732-7E59B0120FDE}" destId="{09B2E3F8-6CB7-4988-9086-395B0166FFBE}" srcOrd="3" destOrd="0" parTransId="{158E4924-F442-44F8-A971-A6876C036CBF}" sibTransId="{8AAE2C9B-1929-4A1D-A458-1EC907B52E56}"/>
    <dgm:cxn modelId="{8A83B48D-80E3-497D-A1E1-6261AB9D47C6}" type="presOf" srcId="{3B8C04BD-B675-4D18-8F39-1938609F15B2}" destId="{3D2C5BC7-C08F-4611-A74D-7415B319C546}" srcOrd="0" destOrd="0" presId="urn:microsoft.com/office/officeart/2005/8/layout/vList5"/>
    <dgm:cxn modelId="{8742F046-3C1D-46C9-B4BE-DFE705014330}" type="presOf" srcId="{24BC035E-0329-4B10-B732-7E59B0120FDE}" destId="{B57195C6-0B9A-44D5-B64F-955D719D92AD}" srcOrd="0" destOrd="0" presId="urn:microsoft.com/office/officeart/2005/8/layout/vList5"/>
    <dgm:cxn modelId="{9995D04C-2E72-424C-AFBE-04D48B230EDC}" type="presOf" srcId="{3562E321-46BC-4136-B5F0-F9583176C304}" destId="{B8691EA3-F06D-43DE-884F-A599C71DFBB5}" srcOrd="0" destOrd="0" presId="urn:microsoft.com/office/officeart/2005/8/layout/vList5"/>
    <dgm:cxn modelId="{C9E6B7AC-D915-4DF2-82B9-8F9D895DBC54}" srcId="{24BC035E-0329-4B10-B732-7E59B0120FDE}" destId="{3B8C04BD-B675-4D18-8F39-1938609F15B2}" srcOrd="6" destOrd="0" parTransId="{6A9FDA65-78CA-4D02-8ECD-C4A181056BFD}" sibTransId="{C066DC3D-F159-44DA-871C-D2A59C56CE21}"/>
    <dgm:cxn modelId="{BC93544E-AEC0-4545-8B6F-58044263EFA8}" srcId="{24BC035E-0329-4B10-B732-7E59B0120FDE}" destId="{4C7064EC-9B8C-4DCD-9536-D1C7ED95462C}" srcOrd="0" destOrd="0" parTransId="{0DA5A2FE-9FA1-4327-8E31-63B474BEA752}" sibTransId="{71320515-FD1D-44C0-9D63-3AD6327AB50F}"/>
    <dgm:cxn modelId="{86E706C2-8687-4C6A-AC87-DB2C68157C4E}" srcId="{24BC035E-0329-4B10-B732-7E59B0120FDE}" destId="{3562E321-46BC-4136-B5F0-F9583176C304}" srcOrd="1" destOrd="0" parTransId="{2EBA75D2-8E98-40E1-8820-20BABD7641C8}" sibTransId="{06DCC1AB-98D4-4E1B-AE54-FEDDB9241971}"/>
    <dgm:cxn modelId="{64D32D50-A162-4989-A7CA-D23C2B4D8342}" type="presOf" srcId="{AF786685-315A-4A4B-91E8-070FFA41BA0B}" destId="{9ECAAAD4-DEC9-4B08-83E2-7F60706991AE}" srcOrd="0" destOrd="0" presId="urn:microsoft.com/office/officeart/2005/8/layout/vList5"/>
    <dgm:cxn modelId="{0B800861-D971-4099-A9FC-C9FCF8C41883}" type="presParOf" srcId="{B57195C6-0B9A-44D5-B64F-955D719D92AD}" destId="{1018C3CB-B3DF-4F71-9F0F-01AC0D581A7D}" srcOrd="0" destOrd="0" presId="urn:microsoft.com/office/officeart/2005/8/layout/vList5"/>
    <dgm:cxn modelId="{563F31CC-F839-4079-BFA4-4BFF28307D65}" type="presParOf" srcId="{1018C3CB-B3DF-4F71-9F0F-01AC0D581A7D}" destId="{6130D574-3316-46B0-A98D-904AAE69BE55}" srcOrd="0" destOrd="0" presId="urn:microsoft.com/office/officeart/2005/8/layout/vList5"/>
    <dgm:cxn modelId="{27514147-B99C-4C22-9800-188730A04414}" type="presParOf" srcId="{B57195C6-0B9A-44D5-B64F-955D719D92AD}" destId="{13D0E6D7-AB96-440C-BE81-02A7962ED9E7}" srcOrd="1" destOrd="0" presId="urn:microsoft.com/office/officeart/2005/8/layout/vList5"/>
    <dgm:cxn modelId="{85D77512-92E4-41FE-8DFE-A122B721AE2A}" type="presParOf" srcId="{B57195C6-0B9A-44D5-B64F-955D719D92AD}" destId="{7484A74D-70F2-452F-801E-5E79807D06FC}" srcOrd="2" destOrd="0" presId="urn:microsoft.com/office/officeart/2005/8/layout/vList5"/>
    <dgm:cxn modelId="{96E2F71A-3076-4AF0-9FA8-B9D391647D60}" type="presParOf" srcId="{7484A74D-70F2-452F-801E-5E79807D06FC}" destId="{B8691EA3-F06D-43DE-884F-A599C71DFBB5}" srcOrd="0" destOrd="0" presId="urn:microsoft.com/office/officeart/2005/8/layout/vList5"/>
    <dgm:cxn modelId="{3F7EEEF2-3244-485D-AA7E-ECE1FBCE78BA}" type="presParOf" srcId="{B57195C6-0B9A-44D5-B64F-955D719D92AD}" destId="{E03A6EBE-6009-4D20-B4C6-A02F1F3D9259}" srcOrd="3" destOrd="0" presId="urn:microsoft.com/office/officeart/2005/8/layout/vList5"/>
    <dgm:cxn modelId="{11B1973F-6268-4B1D-886D-222DB7EBB45E}" type="presParOf" srcId="{B57195C6-0B9A-44D5-B64F-955D719D92AD}" destId="{7BD89397-1DAF-42EE-9797-CA50A5A6F1C5}" srcOrd="4" destOrd="0" presId="urn:microsoft.com/office/officeart/2005/8/layout/vList5"/>
    <dgm:cxn modelId="{C80F76C2-75FF-44D9-9AB4-428A7E8B25AC}" type="presParOf" srcId="{7BD89397-1DAF-42EE-9797-CA50A5A6F1C5}" destId="{9ECAAAD4-DEC9-4B08-83E2-7F60706991AE}" srcOrd="0" destOrd="0" presId="urn:microsoft.com/office/officeart/2005/8/layout/vList5"/>
    <dgm:cxn modelId="{A276F35A-5312-4B6D-8E6D-9679B672AFD8}" type="presParOf" srcId="{B57195C6-0B9A-44D5-B64F-955D719D92AD}" destId="{F85DEC5A-C4DA-4012-B4DB-6371FA0E85DF}" srcOrd="5" destOrd="0" presId="urn:microsoft.com/office/officeart/2005/8/layout/vList5"/>
    <dgm:cxn modelId="{10FFE3AF-6E45-49B9-88A8-E8BD4A4DE964}" type="presParOf" srcId="{B57195C6-0B9A-44D5-B64F-955D719D92AD}" destId="{75ADDC9F-23BE-4FF9-87FE-B260144C20FD}" srcOrd="6" destOrd="0" presId="urn:microsoft.com/office/officeart/2005/8/layout/vList5"/>
    <dgm:cxn modelId="{B5C81398-C62F-433A-B99C-8C25F14A3FD0}" type="presParOf" srcId="{75ADDC9F-23BE-4FF9-87FE-B260144C20FD}" destId="{D306979E-9300-4794-B033-3B674D9C3C3D}" srcOrd="0" destOrd="0" presId="urn:microsoft.com/office/officeart/2005/8/layout/vList5"/>
    <dgm:cxn modelId="{D6F127B1-F819-4AE6-A40D-3F62149710AF}" type="presParOf" srcId="{B57195C6-0B9A-44D5-B64F-955D719D92AD}" destId="{32E69984-A51C-4582-9C8C-2EBAFC0DB25C}" srcOrd="7" destOrd="0" presId="urn:microsoft.com/office/officeart/2005/8/layout/vList5"/>
    <dgm:cxn modelId="{AC565832-F3DE-4E66-A3BB-FA2E41260893}" type="presParOf" srcId="{B57195C6-0B9A-44D5-B64F-955D719D92AD}" destId="{93931E59-F396-4AD3-B933-A0BD41662A6E}" srcOrd="8" destOrd="0" presId="urn:microsoft.com/office/officeart/2005/8/layout/vList5"/>
    <dgm:cxn modelId="{3C15283E-24D4-49A9-B917-B09E7DB111EF}" type="presParOf" srcId="{93931E59-F396-4AD3-B933-A0BD41662A6E}" destId="{D5FEE2C0-A8F7-4786-9618-87B064EF2ACF}" srcOrd="0" destOrd="0" presId="urn:microsoft.com/office/officeart/2005/8/layout/vList5"/>
    <dgm:cxn modelId="{7102280A-DF6C-4A58-A61B-A351F9A73A27}" type="presParOf" srcId="{B57195C6-0B9A-44D5-B64F-955D719D92AD}" destId="{6ECACE4B-1CD0-4AEE-88A4-190ED39BC458}" srcOrd="9" destOrd="0" presId="urn:microsoft.com/office/officeart/2005/8/layout/vList5"/>
    <dgm:cxn modelId="{94B7C4C0-4E87-42DD-84EC-7923561A663C}" type="presParOf" srcId="{B57195C6-0B9A-44D5-B64F-955D719D92AD}" destId="{800B7324-EBAF-492B-8BF5-25AD95C9D7D0}" srcOrd="10" destOrd="0" presId="urn:microsoft.com/office/officeart/2005/8/layout/vList5"/>
    <dgm:cxn modelId="{3061C912-A201-41F9-BDF4-BA1D2EA6BAF9}" type="presParOf" srcId="{800B7324-EBAF-492B-8BF5-25AD95C9D7D0}" destId="{79B2291C-97BB-4EC2-9076-BED3AC5FD3BE}" srcOrd="0" destOrd="0" presId="urn:microsoft.com/office/officeart/2005/8/layout/vList5"/>
    <dgm:cxn modelId="{4850982E-BFD1-44F7-83C2-214A504E3939}" type="presParOf" srcId="{B57195C6-0B9A-44D5-B64F-955D719D92AD}" destId="{16992314-5941-40BA-AA82-4258694AC0E0}" srcOrd="11" destOrd="0" presId="urn:microsoft.com/office/officeart/2005/8/layout/vList5"/>
    <dgm:cxn modelId="{B9D6AF49-1511-477B-A6A1-F75AB2A444DF}" type="presParOf" srcId="{B57195C6-0B9A-44D5-B64F-955D719D92AD}" destId="{0466ADF9-FA21-4F08-B4EB-E9039A0F30C6}" srcOrd="12" destOrd="0" presId="urn:microsoft.com/office/officeart/2005/8/layout/vList5"/>
    <dgm:cxn modelId="{2BFF6B0D-7BAA-4E4C-8BD3-649ECA885AC5}" type="presParOf" srcId="{0466ADF9-FA21-4F08-B4EB-E9039A0F30C6}" destId="{3D2C5BC7-C08F-4611-A74D-7415B319C54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BC035E-0329-4B10-B732-7E59B0120F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7064EC-9B8C-4DCD-9536-D1C7ED95462C}">
      <dgm:prSet phldrT="[Text]"/>
      <dgm:spPr>
        <a:solidFill>
          <a:srgbClr val="002060"/>
        </a:solidFill>
      </dgm:spPr>
      <dgm:t>
        <a:bodyPr/>
        <a:lstStyle/>
        <a:p>
          <a:r>
            <a:rPr lang="en-US" dirty="0" smtClean="0"/>
            <a:t>Education</a:t>
          </a:r>
          <a:endParaRPr lang="en-US" dirty="0"/>
        </a:p>
      </dgm:t>
    </dgm:pt>
    <dgm:pt modelId="{0DA5A2FE-9FA1-4327-8E31-63B474BEA752}" type="parTrans" cxnId="{BC93544E-AEC0-4545-8B6F-58044263EFA8}">
      <dgm:prSet/>
      <dgm:spPr/>
      <dgm:t>
        <a:bodyPr/>
        <a:lstStyle/>
        <a:p>
          <a:endParaRPr lang="en-US"/>
        </a:p>
      </dgm:t>
    </dgm:pt>
    <dgm:pt modelId="{71320515-FD1D-44C0-9D63-3AD6327AB50F}" type="sibTrans" cxnId="{BC93544E-AEC0-4545-8B6F-58044263EFA8}">
      <dgm:prSet/>
      <dgm:spPr/>
      <dgm:t>
        <a:bodyPr/>
        <a:lstStyle/>
        <a:p>
          <a:endParaRPr lang="en-US"/>
        </a:p>
      </dgm:t>
    </dgm:pt>
    <dgm:pt modelId="{3562E321-46BC-4136-B5F0-F9583176C304}">
      <dgm:prSet/>
      <dgm:spPr>
        <a:solidFill>
          <a:srgbClr val="002060"/>
        </a:solidFill>
      </dgm:spPr>
      <dgm:t>
        <a:bodyPr/>
        <a:lstStyle/>
        <a:p>
          <a:r>
            <a:rPr lang="en-US" dirty="0" smtClean="0"/>
            <a:t>Infrastructure</a:t>
          </a:r>
        </a:p>
      </dgm:t>
    </dgm:pt>
    <dgm:pt modelId="{2EBA75D2-8E98-40E1-8820-20BABD7641C8}" type="parTrans" cxnId="{86E706C2-8687-4C6A-AC87-DB2C68157C4E}">
      <dgm:prSet/>
      <dgm:spPr/>
      <dgm:t>
        <a:bodyPr/>
        <a:lstStyle/>
        <a:p>
          <a:endParaRPr lang="en-US"/>
        </a:p>
      </dgm:t>
    </dgm:pt>
    <dgm:pt modelId="{06DCC1AB-98D4-4E1B-AE54-FEDDB9241971}" type="sibTrans" cxnId="{86E706C2-8687-4C6A-AC87-DB2C68157C4E}">
      <dgm:prSet/>
      <dgm:spPr/>
      <dgm:t>
        <a:bodyPr/>
        <a:lstStyle/>
        <a:p>
          <a:endParaRPr lang="en-US"/>
        </a:p>
      </dgm:t>
    </dgm:pt>
    <dgm:pt modelId="{AF786685-315A-4A4B-91E8-070FFA41BA0B}">
      <dgm:prSet/>
      <dgm:spPr>
        <a:solidFill>
          <a:srgbClr val="002060"/>
        </a:solidFill>
      </dgm:spPr>
      <dgm:t>
        <a:bodyPr/>
        <a:lstStyle/>
        <a:p>
          <a:r>
            <a:rPr lang="en-US" dirty="0" smtClean="0"/>
            <a:t>Construction</a:t>
          </a:r>
        </a:p>
      </dgm:t>
    </dgm:pt>
    <dgm:pt modelId="{0BFD4CDD-27BF-4EC2-8A5B-F4EB34B3489A}" type="parTrans" cxnId="{DB8AF4EE-9577-4BB9-9E68-95F351E73BEF}">
      <dgm:prSet/>
      <dgm:spPr/>
      <dgm:t>
        <a:bodyPr/>
        <a:lstStyle/>
        <a:p>
          <a:endParaRPr lang="en-US"/>
        </a:p>
      </dgm:t>
    </dgm:pt>
    <dgm:pt modelId="{BE5CC3B3-E371-45DD-8B27-7CF388811438}" type="sibTrans" cxnId="{DB8AF4EE-9577-4BB9-9E68-95F351E73BEF}">
      <dgm:prSet/>
      <dgm:spPr/>
      <dgm:t>
        <a:bodyPr/>
        <a:lstStyle/>
        <a:p>
          <a:endParaRPr lang="en-US"/>
        </a:p>
      </dgm:t>
    </dgm:pt>
    <dgm:pt modelId="{09B2E3F8-6CB7-4988-9086-395B0166FFBE}">
      <dgm:prSet/>
      <dgm:spPr>
        <a:solidFill>
          <a:srgbClr val="002060"/>
        </a:solidFill>
      </dgm:spPr>
      <dgm:t>
        <a:bodyPr/>
        <a:lstStyle/>
        <a:p>
          <a:r>
            <a:rPr lang="en-US" dirty="0" smtClean="0">
              <a:solidFill>
                <a:schemeClr val="bg1"/>
              </a:solidFill>
              <a:latin typeface="Cambria" panose="02040503050406030204" pitchFamily="18" charset="0"/>
            </a:rPr>
            <a:t>Leather</a:t>
          </a:r>
        </a:p>
      </dgm:t>
    </dgm:pt>
    <dgm:pt modelId="{158E4924-F442-44F8-A971-A6876C036CBF}" type="parTrans" cxnId="{6B024BC6-CBE5-4089-BD0F-E2134FB972D2}">
      <dgm:prSet/>
      <dgm:spPr/>
      <dgm:t>
        <a:bodyPr/>
        <a:lstStyle/>
        <a:p>
          <a:endParaRPr lang="en-US"/>
        </a:p>
      </dgm:t>
    </dgm:pt>
    <dgm:pt modelId="{8AAE2C9B-1929-4A1D-A458-1EC907B52E56}" type="sibTrans" cxnId="{6B024BC6-CBE5-4089-BD0F-E2134FB972D2}">
      <dgm:prSet/>
      <dgm:spPr/>
      <dgm:t>
        <a:bodyPr/>
        <a:lstStyle/>
        <a:p>
          <a:endParaRPr lang="en-US"/>
        </a:p>
      </dgm:t>
    </dgm:pt>
    <dgm:pt modelId="{E3108074-4767-42EF-BBFE-B0D20AB35B44}">
      <dgm:prSet/>
      <dgm:spPr>
        <a:solidFill>
          <a:srgbClr val="002060"/>
        </a:solidFill>
      </dgm:spPr>
      <dgm:t>
        <a:bodyPr/>
        <a:lstStyle/>
        <a:p>
          <a:r>
            <a:rPr lang="en-US" dirty="0" smtClean="0"/>
            <a:t>Textiles</a:t>
          </a:r>
        </a:p>
      </dgm:t>
    </dgm:pt>
    <dgm:pt modelId="{A538ADEA-9DF9-4CDA-AE5E-D4FEAB9E88E3}" type="parTrans" cxnId="{67599F44-7FCE-45AA-A73E-D87CE7F116CA}">
      <dgm:prSet/>
      <dgm:spPr/>
      <dgm:t>
        <a:bodyPr/>
        <a:lstStyle/>
        <a:p>
          <a:endParaRPr lang="en-US"/>
        </a:p>
      </dgm:t>
    </dgm:pt>
    <dgm:pt modelId="{A33A0A37-A58C-4BDA-9A63-A5AD0A870219}" type="sibTrans" cxnId="{67599F44-7FCE-45AA-A73E-D87CE7F116CA}">
      <dgm:prSet/>
      <dgm:spPr/>
      <dgm:t>
        <a:bodyPr/>
        <a:lstStyle/>
        <a:p>
          <a:endParaRPr lang="en-US"/>
        </a:p>
      </dgm:t>
    </dgm:pt>
    <dgm:pt modelId="{8F18E2B0-6B5A-4D21-9F6D-E21DD7C744AF}">
      <dgm:prSet/>
      <dgm:spPr>
        <a:solidFill>
          <a:srgbClr val="002060"/>
        </a:solidFill>
      </dgm:spPr>
      <dgm:t>
        <a:bodyPr/>
        <a:lstStyle/>
        <a:p>
          <a:r>
            <a:rPr lang="en-US" dirty="0" smtClean="0"/>
            <a:t>Metals</a:t>
          </a:r>
        </a:p>
      </dgm:t>
    </dgm:pt>
    <dgm:pt modelId="{EC4E2C34-E413-449C-AA69-B9775F1C1412}" type="parTrans" cxnId="{AA86BAA7-EDB8-4419-A159-D131C8065C7F}">
      <dgm:prSet/>
      <dgm:spPr/>
      <dgm:t>
        <a:bodyPr/>
        <a:lstStyle/>
        <a:p>
          <a:endParaRPr lang="en-US"/>
        </a:p>
      </dgm:t>
    </dgm:pt>
    <dgm:pt modelId="{E445D5D2-7094-4449-9828-B24A831D439B}" type="sibTrans" cxnId="{AA86BAA7-EDB8-4419-A159-D131C8065C7F}">
      <dgm:prSet/>
      <dgm:spPr/>
      <dgm:t>
        <a:bodyPr/>
        <a:lstStyle/>
        <a:p>
          <a:endParaRPr lang="en-US"/>
        </a:p>
      </dgm:t>
    </dgm:pt>
    <dgm:pt modelId="{3B8C04BD-B675-4D18-8F39-1938609F15B2}">
      <dgm:prSet/>
      <dgm:spPr>
        <a:solidFill>
          <a:srgbClr val="002060"/>
        </a:solidFill>
      </dgm:spPr>
      <dgm:t>
        <a:bodyPr/>
        <a:lstStyle/>
        <a:p>
          <a:r>
            <a:rPr lang="en-US" dirty="0" smtClean="0"/>
            <a:t>Rubber</a:t>
          </a:r>
        </a:p>
      </dgm:t>
    </dgm:pt>
    <dgm:pt modelId="{6A9FDA65-78CA-4D02-8ECD-C4A181056BFD}" type="parTrans" cxnId="{C9E6B7AC-D915-4DF2-82B9-8F9D895DBC54}">
      <dgm:prSet/>
      <dgm:spPr/>
      <dgm:t>
        <a:bodyPr/>
        <a:lstStyle/>
        <a:p>
          <a:endParaRPr lang="en-US"/>
        </a:p>
      </dgm:t>
    </dgm:pt>
    <dgm:pt modelId="{C066DC3D-F159-44DA-871C-D2A59C56CE21}" type="sibTrans" cxnId="{C9E6B7AC-D915-4DF2-82B9-8F9D895DBC54}">
      <dgm:prSet/>
      <dgm:spPr/>
      <dgm:t>
        <a:bodyPr/>
        <a:lstStyle/>
        <a:p>
          <a:endParaRPr lang="en-US"/>
        </a:p>
      </dgm:t>
    </dgm:pt>
    <dgm:pt modelId="{891BE7BB-CA84-4808-80EA-21B6CB638579}">
      <dgm:prSet/>
      <dgm:spPr>
        <a:solidFill>
          <a:srgbClr val="002060"/>
        </a:solidFill>
      </dgm:spPr>
      <dgm:t>
        <a:bodyPr/>
        <a:lstStyle/>
        <a:p>
          <a:r>
            <a:rPr lang="en-US" dirty="0" smtClean="0"/>
            <a:t>Capital Goods &amp; Industrial Equipment</a:t>
          </a:r>
        </a:p>
      </dgm:t>
    </dgm:pt>
    <dgm:pt modelId="{826114F0-FBCD-457C-8B0B-B26592C42187}" type="parTrans" cxnId="{090B7273-4F4D-4CA0-8B9B-D05D82819327}">
      <dgm:prSet/>
      <dgm:spPr/>
      <dgm:t>
        <a:bodyPr/>
        <a:lstStyle/>
        <a:p>
          <a:endParaRPr lang="en-US"/>
        </a:p>
      </dgm:t>
    </dgm:pt>
    <dgm:pt modelId="{789668F2-4A47-44BB-8CB6-D72D0CCA438E}" type="sibTrans" cxnId="{090B7273-4F4D-4CA0-8B9B-D05D82819327}">
      <dgm:prSet/>
      <dgm:spPr/>
      <dgm:t>
        <a:bodyPr/>
        <a:lstStyle/>
        <a:p>
          <a:endParaRPr lang="en-US"/>
        </a:p>
      </dgm:t>
    </dgm:pt>
    <dgm:pt modelId="{EBCE89A4-27F2-4B22-9661-1CD1C8E597A1}" type="pres">
      <dgm:prSet presAssocID="{24BC035E-0329-4B10-B732-7E59B0120FDE}" presName="Name0" presStyleCnt="0">
        <dgm:presLayoutVars>
          <dgm:dir/>
          <dgm:animLvl val="lvl"/>
          <dgm:resizeHandles val="exact"/>
        </dgm:presLayoutVars>
      </dgm:prSet>
      <dgm:spPr/>
      <dgm:t>
        <a:bodyPr/>
        <a:lstStyle/>
        <a:p>
          <a:endParaRPr lang="en-US"/>
        </a:p>
      </dgm:t>
    </dgm:pt>
    <dgm:pt modelId="{3DB0CC62-3180-43AB-AA01-286551016B88}" type="pres">
      <dgm:prSet presAssocID="{4C7064EC-9B8C-4DCD-9536-D1C7ED95462C}" presName="linNode" presStyleCnt="0"/>
      <dgm:spPr/>
    </dgm:pt>
    <dgm:pt modelId="{F0817398-2F81-4DEF-8718-8D8C6C014EF9}" type="pres">
      <dgm:prSet presAssocID="{4C7064EC-9B8C-4DCD-9536-D1C7ED95462C}" presName="parentText" presStyleLbl="node1" presStyleIdx="0" presStyleCnt="8">
        <dgm:presLayoutVars>
          <dgm:chMax val="1"/>
          <dgm:bulletEnabled val="1"/>
        </dgm:presLayoutVars>
      </dgm:prSet>
      <dgm:spPr/>
      <dgm:t>
        <a:bodyPr/>
        <a:lstStyle/>
        <a:p>
          <a:endParaRPr lang="en-US"/>
        </a:p>
      </dgm:t>
    </dgm:pt>
    <dgm:pt modelId="{8899583E-0BE3-413D-B2BA-2FA6491F8DEE}" type="pres">
      <dgm:prSet presAssocID="{71320515-FD1D-44C0-9D63-3AD6327AB50F}" presName="sp" presStyleCnt="0"/>
      <dgm:spPr/>
    </dgm:pt>
    <dgm:pt modelId="{339A2BF7-77A4-4D4A-91E5-D9EA38F8443F}" type="pres">
      <dgm:prSet presAssocID="{3562E321-46BC-4136-B5F0-F9583176C304}" presName="linNode" presStyleCnt="0"/>
      <dgm:spPr/>
    </dgm:pt>
    <dgm:pt modelId="{4E6F4308-AFE9-4A2B-97E6-27F451AD1806}" type="pres">
      <dgm:prSet presAssocID="{3562E321-46BC-4136-B5F0-F9583176C304}" presName="parentText" presStyleLbl="node1" presStyleIdx="1" presStyleCnt="8">
        <dgm:presLayoutVars>
          <dgm:chMax val="1"/>
          <dgm:bulletEnabled val="1"/>
        </dgm:presLayoutVars>
      </dgm:prSet>
      <dgm:spPr/>
      <dgm:t>
        <a:bodyPr/>
        <a:lstStyle/>
        <a:p>
          <a:endParaRPr lang="en-US"/>
        </a:p>
      </dgm:t>
    </dgm:pt>
    <dgm:pt modelId="{8DDC7224-8890-4031-B4E2-D55C001F34D9}" type="pres">
      <dgm:prSet presAssocID="{06DCC1AB-98D4-4E1B-AE54-FEDDB9241971}" presName="sp" presStyleCnt="0"/>
      <dgm:spPr/>
    </dgm:pt>
    <dgm:pt modelId="{06996F1F-E4F2-4B84-ACE5-3F4F1A2C2CAC}" type="pres">
      <dgm:prSet presAssocID="{AF786685-315A-4A4B-91E8-070FFA41BA0B}" presName="linNode" presStyleCnt="0"/>
      <dgm:spPr/>
    </dgm:pt>
    <dgm:pt modelId="{D1AB0352-9687-4BCD-8479-56C55371E3FD}" type="pres">
      <dgm:prSet presAssocID="{AF786685-315A-4A4B-91E8-070FFA41BA0B}" presName="parentText" presStyleLbl="node1" presStyleIdx="2" presStyleCnt="8">
        <dgm:presLayoutVars>
          <dgm:chMax val="1"/>
          <dgm:bulletEnabled val="1"/>
        </dgm:presLayoutVars>
      </dgm:prSet>
      <dgm:spPr/>
      <dgm:t>
        <a:bodyPr/>
        <a:lstStyle/>
        <a:p>
          <a:endParaRPr lang="en-US"/>
        </a:p>
      </dgm:t>
    </dgm:pt>
    <dgm:pt modelId="{AD4752F8-1BA3-4712-9BC9-DC7F3BAA6BBD}" type="pres">
      <dgm:prSet presAssocID="{BE5CC3B3-E371-45DD-8B27-7CF388811438}" presName="sp" presStyleCnt="0"/>
      <dgm:spPr/>
    </dgm:pt>
    <dgm:pt modelId="{5D766445-0868-4777-87CD-358EA420A7AF}" type="pres">
      <dgm:prSet presAssocID="{09B2E3F8-6CB7-4988-9086-395B0166FFBE}" presName="linNode" presStyleCnt="0"/>
      <dgm:spPr/>
    </dgm:pt>
    <dgm:pt modelId="{758BDD82-D284-42A1-B5B7-209B3FA08D60}" type="pres">
      <dgm:prSet presAssocID="{09B2E3F8-6CB7-4988-9086-395B0166FFBE}" presName="parentText" presStyleLbl="node1" presStyleIdx="3" presStyleCnt="8">
        <dgm:presLayoutVars>
          <dgm:chMax val="1"/>
          <dgm:bulletEnabled val="1"/>
        </dgm:presLayoutVars>
      </dgm:prSet>
      <dgm:spPr/>
      <dgm:t>
        <a:bodyPr/>
        <a:lstStyle/>
        <a:p>
          <a:endParaRPr lang="en-US"/>
        </a:p>
      </dgm:t>
    </dgm:pt>
    <dgm:pt modelId="{7D18E615-7AC7-435A-967D-F0A8E256D3F8}" type="pres">
      <dgm:prSet presAssocID="{8AAE2C9B-1929-4A1D-A458-1EC907B52E56}" presName="sp" presStyleCnt="0"/>
      <dgm:spPr/>
    </dgm:pt>
    <dgm:pt modelId="{8F6C0543-3496-47D4-B8C1-8A0300695958}" type="pres">
      <dgm:prSet presAssocID="{E3108074-4767-42EF-BBFE-B0D20AB35B44}" presName="linNode" presStyleCnt="0"/>
      <dgm:spPr/>
    </dgm:pt>
    <dgm:pt modelId="{92BE266D-0D61-490E-98C3-969EB3A0D0A5}" type="pres">
      <dgm:prSet presAssocID="{E3108074-4767-42EF-BBFE-B0D20AB35B44}" presName="parentText" presStyleLbl="node1" presStyleIdx="4" presStyleCnt="8">
        <dgm:presLayoutVars>
          <dgm:chMax val="1"/>
          <dgm:bulletEnabled val="1"/>
        </dgm:presLayoutVars>
      </dgm:prSet>
      <dgm:spPr/>
      <dgm:t>
        <a:bodyPr/>
        <a:lstStyle/>
        <a:p>
          <a:endParaRPr lang="en-US"/>
        </a:p>
      </dgm:t>
    </dgm:pt>
    <dgm:pt modelId="{A8DAACA4-1761-4923-82FE-EB82F1F26527}" type="pres">
      <dgm:prSet presAssocID="{A33A0A37-A58C-4BDA-9A63-A5AD0A870219}" presName="sp" presStyleCnt="0"/>
      <dgm:spPr/>
    </dgm:pt>
    <dgm:pt modelId="{D45A6A71-0153-4C06-BB7E-2B9A934CE02E}" type="pres">
      <dgm:prSet presAssocID="{8F18E2B0-6B5A-4D21-9F6D-E21DD7C744AF}" presName="linNode" presStyleCnt="0"/>
      <dgm:spPr/>
    </dgm:pt>
    <dgm:pt modelId="{572C2990-E3D7-4D83-A524-B0612AD91BEE}" type="pres">
      <dgm:prSet presAssocID="{8F18E2B0-6B5A-4D21-9F6D-E21DD7C744AF}" presName="parentText" presStyleLbl="node1" presStyleIdx="5" presStyleCnt="8">
        <dgm:presLayoutVars>
          <dgm:chMax val="1"/>
          <dgm:bulletEnabled val="1"/>
        </dgm:presLayoutVars>
      </dgm:prSet>
      <dgm:spPr/>
      <dgm:t>
        <a:bodyPr/>
        <a:lstStyle/>
        <a:p>
          <a:endParaRPr lang="en-US"/>
        </a:p>
      </dgm:t>
    </dgm:pt>
    <dgm:pt modelId="{C484F340-21CE-47E7-A4C9-F5E52BD7B577}" type="pres">
      <dgm:prSet presAssocID="{E445D5D2-7094-4449-9828-B24A831D439B}" presName="sp" presStyleCnt="0"/>
      <dgm:spPr/>
    </dgm:pt>
    <dgm:pt modelId="{DAC28EB0-12D4-4AE9-BCFA-99D57B9996FB}" type="pres">
      <dgm:prSet presAssocID="{3B8C04BD-B675-4D18-8F39-1938609F15B2}" presName="linNode" presStyleCnt="0"/>
      <dgm:spPr/>
    </dgm:pt>
    <dgm:pt modelId="{3EE05D81-19FE-431D-A511-3FFACCBB7B65}" type="pres">
      <dgm:prSet presAssocID="{3B8C04BD-B675-4D18-8F39-1938609F15B2}" presName="parentText" presStyleLbl="node1" presStyleIdx="6" presStyleCnt="8">
        <dgm:presLayoutVars>
          <dgm:chMax val="1"/>
          <dgm:bulletEnabled val="1"/>
        </dgm:presLayoutVars>
      </dgm:prSet>
      <dgm:spPr/>
      <dgm:t>
        <a:bodyPr/>
        <a:lstStyle/>
        <a:p>
          <a:endParaRPr lang="en-US"/>
        </a:p>
      </dgm:t>
    </dgm:pt>
    <dgm:pt modelId="{32F65EE6-8CFA-41C4-BD40-0060A22FB7E5}" type="pres">
      <dgm:prSet presAssocID="{C066DC3D-F159-44DA-871C-D2A59C56CE21}" presName="sp" presStyleCnt="0"/>
      <dgm:spPr/>
    </dgm:pt>
    <dgm:pt modelId="{3C1BAFAC-64C3-4BC6-A9F9-504AAC72DEE2}" type="pres">
      <dgm:prSet presAssocID="{891BE7BB-CA84-4808-80EA-21B6CB638579}" presName="linNode" presStyleCnt="0"/>
      <dgm:spPr/>
    </dgm:pt>
    <dgm:pt modelId="{0C0102B5-9FD2-477C-8B0B-E72AD0776307}" type="pres">
      <dgm:prSet presAssocID="{891BE7BB-CA84-4808-80EA-21B6CB638579}" presName="parentText" presStyleLbl="node1" presStyleIdx="7" presStyleCnt="8">
        <dgm:presLayoutVars>
          <dgm:chMax val="1"/>
          <dgm:bulletEnabled val="1"/>
        </dgm:presLayoutVars>
      </dgm:prSet>
      <dgm:spPr/>
      <dgm:t>
        <a:bodyPr/>
        <a:lstStyle/>
        <a:p>
          <a:endParaRPr lang="en-US"/>
        </a:p>
      </dgm:t>
    </dgm:pt>
  </dgm:ptLst>
  <dgm:cxnLst>
    <dgm:cxn modelId="{67599F44-7FCE-45AA-A73E-D87CE7F116CA}" srcId="{24BC035E-0329-4B10-B732-7E59B0120FDE}" destId="{E3108074-4767-42EF-BBFE-B0D20AB35B44}" srcOrd="4" destOrd="0" parTransId="{A538ADEA-9DF9-4CDA-AE5E-D4FEAB9E88E3}" sibTransId="{A33A0A37-A58C-4BDA-9A63-A5AD0A870219}"/>
    <dgm:cxn modelId="{C9E6B7AC-D915-4DF2-82B9-8F9D895DBC54}" srcId="{24BC035E-0329-4B10-B732-7E59B0120FDE}" destId="{3B8C04BD-B675-4D18-8F39-1938609F15B2}" srcOrd="6" destOrd="0" parTransId="{6A9FDA65-78CA-4D02-8ECD-C4A181056BFD}" sibTransId="{C066DC3D-F159-44DA-871C-D2A59C56CE21}"/>
    <dgm:cxn modelId="{410A9AF2-A672-43BC-A71C-543BADAA5483}" type="presOf" srcId="{891BE7BB-CA84-4808-80EA-21B6CB638579}" destId="{0C0102B5-9FD2-477C-8B0B-E72AD0776307}" srcOrd="0" destOrd="0" presId="urn:microsoft.com/office/officeart/2005/8/layout/vList5"/>
    <dgm:cxn modelId="{9D645988-9638-4755-AA6B-EE601A29F976}" type="presOf" srcId="{E3108074-4767-42EF-BBFE-B0D20AB35B44}" destId="{92BE266D-0D61-490E-98C3-969EB3A0D0A5}" srcOrd="0" destOrd="0" presId="urn:microsoft.com/office/officeart/2005/8/layout/vList5"/>
    <dgm:cxn modelId="{C612CA68-8399-47AA-99F1-0F1BF00C8812}" type="presOf" srcId="{3562E321-46BC-4136-B5F0-F9583176C304}" destId="{4E6F4308-AFE9-4A2B-97E6-27F451AD1806}" srcOrd="0" destOrd="0" presId="urn:microsoft.com/office/officeart/2005/8/layout/vList5"/>
    <dgm:cxn modelId="{B05191A4-83D6-4AE0-BAF7-DBC7368A2C5B}" type="presOf" srcId="{24BC035E-0329-4B10-B732-7E59B0120FDE}" destId="{EBCE89A4-27F2-4B22-9661-1CD1C8E597A1}" srcOrd="0" destOrd="0" presId="urn:microsoft.com/office/officeart/2005/8/layout/vList5"/>
    <dgm:cxn modelId="{556067B2-4E2C-4D40-A13A-2C56827A3DEA}" type="presOf" srcId="{09B2E3F8-6CB7-4988-9086-395B0166FFBE}" destId="{758BDD82-D284-42A1-B5B7-209B3FA08D60}" srcOrd="0" destOrd="0" presId="urn:microsoft.com/office/officeart/2005/8/layout/vList5"/>
    <dgm:cxn modelId="{090B7273-4F4D-4CA0-8B9B-D05D82819327}" srcId="{24BC035E-0329-4B10-B732-7E59B0120FDE}" destId="{891BE7BB-CA84-4808-80EA-21B6CB638579}" srcOrd="7" destOrd="0" parTransId="{826114F0-FBCD-457C-8B0B-B26592C42187}" sibTransId="{789668F2-4A47-44BB-8CB6-D72D0CCA438E}"/>
    <dgm:cxn modelId="{7FD8C0ED-55FA-42A7-B6DC-4B0F12004883}" type="presOf" srcId="{3B8C04BD-B675-4D18-8F39-1938609F15B2}" destId="{3EE05D81-19FE-431D-A511-3FFACCBB7B65}" srcOrd="0" destOrd="0" presId="urn:microsoft.com/office/officeart/2005/8/layout/vList5"/>
    <dgm:cxn modelId="{AA86BAA7-EDB8-4419-A159-D131C8065C7F}" srcId="{24BC035E-0329-4B10-B732-7E59B0120FDE}" destId="{8F18E2B0-6B5A-4D21-9F6D-E21DD7C744AF}" srcOrd="5" destOrd="0" parTransId="{EC4E2C34-E413-449C-AA69-B9775F1C1412}" sibTransId="{E445D5D2-7094-4449-9828-B24A831D439B}"/>
    <dgm:cxn modelId="{EBC37830-ADFC-4263-A9F7-8A03A9B7B650}" type="presOf" srcId="{8F18E2B0-6B5A-4D21-9F6D-E21DD7C744AF}" destId="{572C2990-E3D7-4D83-A524-B0612AD91BEE}" srcOrd="0" destOrd="0" presId="urn:microsoft.com/office/officeart/2005/8/layout/vList5"/>
    <dgm:cxn modelId="{86E706C2-8687-4C6A-AC87-DB2C68157C4E}" srcId="{24BC035E-0329-4B10-B732-7E59B0120FDE}" destId="{3562E321-46BC-4136-B5F0-F9583176C304}" srcOrd="1" destOrd="0" parTransId="{2EBA75D2-8E98-40E1-8820-20BABD7641C8}" sibTransId="{06DCC1AB-98D4-4E1B-AE54-FEDDB9241971}"/>
    <dgm:cxn modelId="{BCF82DEA-0249-4697-A677-FDFB243BB989}" type="presOf" srcId="{4C7064EC-9B8C-4DCD-9536-D1C7ED95462C}" destId="{F0817398-2F81-4DEF-8718-8D8C6C014EF9}" srcOrd="0" destOrd="0" presId="urn:microsoft.com/office/officeart/2005/8/layout/vList5"/>
    <dgm:cxn modelId="{1386AEDE-9FF5-49F7-AA90-A9256AF52FF7}" type="presOf" srcId="{AF786685-315A-4A4B-91E8-070FFA41BA0B}" destId="{D1AB0352-9687-4BCD-8479-56C55371E3FD}" srcOrd="0" destOrd="0" presId="urn:microsoft.com/office/officeart/2005/8/layout/vList5"/>
    <dgm:cxn modelId="{6B024BC6-CBE5-4089-BD0F-E2134FB972D2}" srcId="{24BC035E-0329-4B10-B732-7E59B0120FDE}" destId="{09B2E3F8-6CB7-4988-9086-395B0166FFBE}" srcOrd="3" destOrd="0" parTransId="{158E4924-F442-44F8-A971-A6876C036CBF}" sibTransId="{8AAE2C9B-1929-4A1D-A458-1EC907B52E56}"/>
    <dgm:cxn modelId="{BC93544E-AEC0-4545-8B6F-58044263EFA8}" srcId="{24BC035E-0329-4B10-B732-7E59B0120FDE}" destId="{4C7064EC-9B8C-4DCD-9536-D1C7ED95462C}" srcOrd="0" destOrd="0" parTransId="{0DA5A2FE-9FA1-4327-8E31-63B474BEA752}" sibTransId="{71320515-FD1D-44C0-9D63-3AD6327AB50F}"/>
    <dgm:cxn modelId="{DB8AF4EE-9577-4BB9-9E68-95F351E73BEF}" srcId="{24BC035E-0329-4B10-B732-7E59B0120FDE}" destId="{AF786685-315A-4A4B-91E8-070FFA41BA0B}" srcOrd="2" destOrd="0" parTransId="{0BFD4CDD-27BF-4EC2-8A5B-F4EB34B3489A}" sibTransId="{BE5CC3B3-E371-45DD-8B27-7CF388811438}"/>
    <dgm:cxn modelId="{03071588-7082-41B2-BC43-FBD395DAA3EB}" type="presParOf" srcId="{EBCE89A4-27F2-4B22-9661-1CD1C8E597A1}" destId="{3DB0CC62-3180-43AB-AA01-286551016B88}" srcOrd="0" destOrd="0" presId="urn:microsoft.com/office/officeart/2005/8/layout/vList5"/>
    <dgm:cxn modelId="{579E99BE-1F6C-4488-B94E-6F9BD4D01AE9}" type="presParOf" srcId="{3DB0CC62-3180-43AB-AA01-286551016B88}" destId="{F0817398-2F81-4DEF-8718-8D8C6C014EF9}" srcOrd="0" destOrd="0" presId="urn:microsoft.com/office/officeart/2005/8/layout/vList5"/>
    <dgm:cxn modelId="{FE0F9ADF-EDCF-47BE-8BD3-6A9D4C47939B}" type="presParOf" srcId="{EBCE89A4-27F2-4B22-9661-1CD1C8E597A1}" destId="{8899583E-0BE3-413D-B2BA-2FA6491F8DEE}" srcOrd="1" destOrd="0" presId="urn:microsoft.com/office/officeart/2005/8/layout/vList5"/>
    <dgm:cxn modelId="{28BB1A5B-5E95-48EC-8DAD-9FBD947711AB}" type="presParOf" srcId="{EBCE89A4-27F2-4B22-9661-1CD1C8E597A1}" destId="{339A2BF7-77A4-4D4A-91E5-D9EA38F8443F}" srcOrd="2" destOrd="0" presId="urn:microsoft.com/office/officeart/2005/8/layout/vList5"/>
    <dgm:cxn modelId="{744DD074-FE1D-4F8D-9FD8-05398DB6BA99}" type="presParOf" srcId="{339A2BF7-77A4-4D4A-91E5-D9EA38F8443F}" destId="{4E6F4308-AFE9-4A2B-97E6-27F451AD1806}" srcOrd="0" destOrd="0" presId="urn:microsoft.com/office/officeart/2005/8/layout/vList5"/>
    <dgm:cxn modelId="{72F0BD01-373A-4C4F-AA6F-9C38E1C81CC3}" type="presParOf" srcId="{EBCE89A4-27F2-4B22-9661-1CD1C8E597A1}" destId="{8DDC7224-8890-4031-B4E2-D55C001F34D9}" srcOrd="3" destOrd="0" presId="urn:microsoft.com/office/officeart/2005/8/layout/vList5"/>
    <dgm:cxn modelId="{DE8096B5-4B1D-471E-BDFE-804C1AF928C0}" type="presParOf" srcId="{EBCE89A4-27F2-4B22-9661-1CD1C8E597A1}" destId="{06996F1F-E4F2-4B84-ACE5-3F4F1A2C2CAC}" srcOrd="4" destOrd="0" presId="urn:microsoft.com/office/officeart/2005/8/layout/vList5"/>
    <dgm:cxn modelId="{FB91DEE8-49F5-407D-A9CF-879E671521C9}" type="presParOf" srcId="{06996F1F-E4F2-4B84-ACE5-3F4F1A2C2CAC}" destId="{D1AB0352-9687-4BCD-8479-56C55371E3FD}" srcOrd="0" destOrd="0" presId="urn:microsoft.com/office/officeart/2005/8/layout/vList5"/>
    <dgm:cxn modelId="{E0B61F73-0F0B-4B16-884B-1259A25303D6}" type="presParOf" srcId="{EBCE89A4-27F2-4B22-9661-1CD1C8E597A1}" destId="{AD4752F8-1BA3-4712-9BC9-DC7F3BAA6BBD}" srcOrd="5" destOrd="0" presId="urn:microsoft.com/office/officeart/2005/8/layout/vList5"/>
    <dgm:cxn modelId="{B06C8518-1804-4B2E-B833-067C7E9202AC}" type="presParOf" srcId="{EBCE89A4-27F2-4B22-9661-1CD1C8E597A1}" destId="{5D766445-0868-4777-87CD-358EA420A7AF}" srcOrd="6" destOrd="0" presId="urn:microsoft.com/office/officeart/2005/8/layout/vList5"/>
    <dgm:cxn modelId="{0C2FCD56-C82C-404C-BE7B-414F739C3309}" type="presParOf" srcId="{5D766445-0868-4777-87CD-358EA420A7AF}" destId="{758BDD82-D284-42A1-B5B7-209B3FA08D60}" srcOrd="0" destOrd="0" presId="urn:microsoft.com/office/officeart/2005/8/layout/vList5"/>
    <dgm:cxn modelId="{9679ACD8-CA47-40F0-BEAB-EBB563570513}" type="presParOf" srcId="{EBCE89A4-27F2-4B22-9661-1CD1C8E597A1}" destId="{7D18E615-7AC7-435A-967D-F0A8E256D3F8}" srcOrd="7" destOrd="0" presId="urn:microsoft.com/office/officeart/2005/8/layout/vList5"/>
    <dgm:cxn modelId="{1C001C54-22BD-4A09-941C-2F94DBEE3AAE}" type="presParOf" srcId="{EBCE89A4-27F2-4B22-9661-1CD1C8E597A1}" destId="{8F6C0543-3496-47D4-B8C1-8A0300695958}" srcOrd="8" destOrd="0" presId="urn:microsoft.com/office/officeart/2005/8/layout/vList5"/>
    <dgm:cxn modelId="{23D16F76-7678-4893-9A19-352B01E61A05}" type="presParOf" srcId="{8F6C0543-3496-47D4-B8C1-8A0300695958}" destId="{92BE266D-0D61-490E-98C3-969EB3A0D0A5}" srcOrd="0" destOrd="0" presId="urn:microsoft.com/office/officeart/2005/8/layout/vList5"/>
    <dgm:cxn modelId="{F5C73C9D-7C4E-42D1-A048-EB111AD9F30C}" type="presParOf" srcId="{EBCE89A4-27F2-4B22-9661-1CD1C8E597A1}" destId="{A8DAACA4-1761-4923-82FE-EB82F1F26527}" srcOrd="9" destOrd="0" presId="urn:microsoft.com/office/officeart/2005/8/layout/vList5"/>
    <dgm:cxn modelId="{960CBC2E-1D16-4587-BDC8-FE2FC945747F}" type="presParOf" srcId="{EBCE89A4-27F2-4B22-9661-1CD1C8E597A1}" destId="{D45A6A71-0153-4C06-BB7E-2B9A934CE02E}" srcOrd="10" destOrd="0" presId="urn:microsoft.com/office/officeart/2005/8/layout/vList5"/>
    <dgm:cxn modelId="{F1B1E131-D623-4B6D-86D4-2750DD364B33}" type="presParOf" srcId="{D45A6A71-0153-4C06-BB7E-2B9A934CE02E}" destId="{572C2990-E3D7-4D83-A524-B0612AD91BEE}" srcOrd="0" destOrd="0" presId="urn:microsoft.com/office/officeart/2005/8/layout/vList5"/>
    <dgm:cxn modelId="{751F31C7-6945-41BC-B1A1-DC4429FE36A7}" type="presParOf" srcId="{EBCE89A4-27F2-4B22-9661-1CD1C8E597A1}" destId="{C484F340-21CE-47E7-A4C9-F5E52BD7B577}" srcOrd="11" destOrd="0" presId="urn:microsoft.com/office/officeart/2005/8/layout/vList5"/>
    <dgm:cxn modelId="{4D02D609-C11E-40B1-B8E2-06E6AB92591A}" type="presParOf" srcId="{EBCE89A4-27F2-4B22-9661-1CD1C8E597A1}" destId="{DAC28EB0-12D4-4AE9-BCFA-99D57B9996FB}" srcOrd="12" destOrd="0" presId="urn:microsoft.com/office/officeart/2005/8/layout/vList5"/>
    <dgm:cxn modelId="{B44381CC-ECB1-45E2-B12E-580BA217D8F1}" type="presParOf" srcId="{DAC28EB0-12D4-4AE9-BCFA-99D57B9996FB}" destId="{3EE05D81-19FE-431D-A511-3FFACCBB7B65}" srcOrd="0" destOrd="0" presId="urn:microsoft.com/office/officeart/2005/8/layout/vList5"/>
    <dgm:cxn modelId="{1BACC2A4-9B35-4664-A144-716516B29B7A}" type="presParOf" srcId="{EBCE89A4-27F2-4B22-9661-1CD1C8E597A1}" destId="{32F65EE6-8CFA-41C4-BD40-0060A22FB7E5}" srcOrd="13" destOrd="0" presId="urn:microsoft.com/office/officeart/2005/8/layout/vList5"/>
    <dgm:cxn modelId="{62B12C46-17E0-495B-9298-5BD8789E421F}" type="presParOf" srcId="{EBCE89A4-27F2-4B22-9661-1CD1C8E597A1}" destId="{3C1BAFAC-64C3-4BC6-A9F9-504AAC72DEE2}" srcOrd="14" destOrd="0" presId="urn:microsoft.com/office/officeart/2005/8/layout/vList5"/>
    <dgm:cxn modelId="{851A047B-C735-47BE-BDC3-F3BB6C67BD31}" type="presParOf" srcId="{3C1BAFAC-64C3-4BC6-A9F9-504AAC72DEE2}" destId="{0C0102B5-9FD2-477C-8B0B-E72AD0776307}"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0DAC71-0B11-45C0-8BFB-BD389F6719E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N"/>
        </a:p>
      </dgm:t>
    </dgm:pt>
    <dgm:pt modelId="{64EE5D7E-D0EC-4002-AF9A-7C09D81D4A3C}">
      <dgm:prSet phldrT="[Text]" custT="1"/>
      <dgm:spPr>
        <a:solidFill>
          <a:srgbClr val="33305A"/>
        </a:solidFill>
      </dgm:spPr>
      <dgm:t>
        <a:bodyPr/>
        <a:lstStyle/>
        <a:p>
          <a:r>
            <a:rPr lang="en-IN" sz="1400" b="1" dirty="0" smtClean="0">
              <a:solidFill>
                <a:schemeClr val="bg1"/>
              </a:solidFill>
              <a:latin typeface="Cambria" panose="02040503050406030204" pitchFamily="18" charset="0"/>
            </a:rPr>
            <a:t>Simple &amp; Fast Processes</a:t>
          </a:r>
          <a:endParaRPr lang="en-IN" sz="1400" b="1" dirty="0">
            <a:solidFill>
              <a:schemeClr val="bg1"/>
            </a:solidFill>
            <a:latin typeface="Cambria" panose="02040503050406030204" pitchFamily="18" charset="0"/>
          </a:endParaRPr>
        </a:p>
      </dgm:t>
    </dgm:pt>
    <dgm:pt modelId="{9D243D85-2B24-44F7-B1A1-25F219F33A7D}" type="parTrans" cxnId="{EF6C6427-89A6-45FC-A011-E6FBE9F16C1B}">
      <dgm:prSet/>
      <dgm:spPr/>
      <dgm:t>
        <a:bodyPr/>
        <a:lstStyle/>
        <a:p>
          <a:endParaRPr lang="en-IN" sz="1800" b="1">
            <a:solidFill>
              <a:schemeClr val="accent2"/>
            </a:solidFill>
            <a:latin typeface="Cambria" panose="02040503050406030204" pitchFamily="18" charset="0"/>
          </a:endParaRPr>
        </a:p>
      </dgm:t>
    </dgm:pt>
    <dgm:pt modelId="{6DDE5A32-BABA-4276-8F4E-B166BBBC9D14}" type="sibTrans" cxnId="{EF6C6427-89A6-45FC-A011-E6FBE9F16C1B}">
      <dgm:prSet custT="1"/>
      <dgm:spPr>
        <a:solidFill>
          <a:srgbClr val="FFC000"/>
        </a:solidFill>
      </dgm:spPr>
      <dgm:t>
        <a:bodyPr/>
        <a:lstStyle/>
        <a:p>
          <a:endParaRPr lang="en-IN" sz="1100" b="1">
            <a:solidFill>
              <a:schemeClr val="accent2"/>
            </a:solidFill>
            <a:latin typeface="Cambria" panose="02040503050406030204" pitchFamily="18" charset="0"/>
          </a:endParaRPr>
        </a:p>
      </dgm:t>
    </dgm:pt>
    <dgm:pt modelId="{BBD63353-4B60-4746-B767-690CDC406914}">
      <dgm:prSet phldrT="[Text]" custT="1"/>
      <dgm:spPr>
        <a:solidFill>
          <a:srgbClr val="33305A"/>
        </a:solidFill>
      </dgm:spPr>
      <dgm:t>
        <a:bodyPr/>
        <a:lstStyle/>
        <a:p>
          <a:pPr algn="ctr"/>
          <a:r>
            <a:rPr lang="en-IN" sz="1400" b="1" dirty="0" smtClean="0">
              <a:solidFill>
                <a:schemeClr val="bg1"/>
              </a:solidFill>
              <a:latin typeface="Cambria" panose="02040503050406030204" pitchFamily="18" charset="0"/>
            </a:rPr>
            <a:t>Innovative </a:t>
          </a:r>
        </a:p>
        <a:p>
          <a:pPr algn="ctr"/>
          <a:r>
            <a:rPr lang="en-IN" sz="1400" b="1" dirty="0" smtClean="0">
              <a:solidFill>
                <a:schemeClr val="bg1"/>
              </a:solidFill>
              <a:latin typeface="Cambria" panose="02040503050406030204" pitchFamily="18" charset="0"/>
            </a:rPr>
            <a:t>Products</a:t>
          </a:r>
          <a:endParaRPr lang="en-IN" sz="1400" b="1" dirty="0">
            <a:solidFill>
              <a:schemeClr val="bg1"/>
            </a:solidFill>
            <a:latin typeface="Cambria" panose="02040503050406030204" pitchFamily="18" charset="0"/>
          </a:endParaRPr>
        </a:p>
      </dgm:t>
    </dgm:pt>
    <dgm:pt modelId="{7BDFB661-E16C-4096-8B5D-98735F6A75A4}" type="parTrans" cxnId="{DAB848D8-F1BA-4C70-8F6C-B5D081B9B2F7}">
      <dgm:prSet/>
      <dgm:spPr/>
      <dgm:t>
        <a:bodyPr/>
        <a:lstStyle/>
        <a:p>
          <a:endParaRPr lang="en-IN" sz="1800" b="1">
            <a:solidFill>
              <a:schemeClr val="accent2"/>
            </a:solidFill>
            <a:latin typeface="Cambria" panose="02040503050406030204" pitchFamily="18" charset="0"/>
          </a:endParaRPr>
        </a:p>
      </dgm:t>
    </dgm:pt>
    <dgm:pt modelId="{D2901F4B-540A-40A3-AE9B-FECD82A25750}" type="sibTrans" cxnId="{DAB848D8-F1BA-4C70-8F6C-B5D081B9B2F7}">
      <dgm:prSet custT="1"/>
      <dgm:spPr>
        <a:solidFill>
          <a:srgbClr val="FFC000"/>
        </a:solidFill>
      </dgm:spPr>
      <dgm:t>
        <a:bodyPr/>
        <a:lstStyle/>
        <a:p>
          <a:endParaRPr lang="en-IN" sz="1100" b="1">
            <a:solidFill>
              <a:schemeClr val="accent2"/>
            </a:solidFill>
            <a:latin typeface="Cambria" panose="02040503050406030204" pitchFamily="18" charset="0"/>
          </a:endParaRPr>
        </a:p>
      </dgm:t>
    </dgm:pt>
    <dgm:pt modelId="{240C8A45-1ABD-4912-8FDB-23A5FE494DB0}">
      <dgm:prSet phldrT="[Text]" custT="1"/>
      <dgm:spPr>
        <a:solidFill>
          <a:srgbClr val="33305A"/>
        </a:solidFill>
      </dgm:spPr>
      <dgm:t>
        <a:bodyPr/>
        <a:lstStyle/>
        <a:p>
          <a:r>
            <a:rPr lang="en-IN" sz="1400" b="1" dirty="0" smtClean="0">
              <a:solidFill>
                <a:schemeClr val="bg1"/>
              </a:solidFill>
              <a:latin typeface="Cambria" panose="02040503050406030204" pitchFamily="18" charset="0"/>
            </a:rPr>
            <a:t>Manufacturer Collaboration</a:t>
          </a:r>
          <a:endParaRPr lang="en-IN" sz="1400" b="1" dirty="0">
            <a:solidFill>
              <a:schemeClr val="bg1"/>
            </a:solidFill>
            <a:latin typeface="Cambria" panose="02040503050406030204" pitchFamily="18" charset="0"/>
          </a:endParaRPr>
        </a:p>
      </dgm:t>
    </dgm:pt>
    <dgm:pt modelId="{767A2C59-A5C1-477A-A099-55EB546526AD}" type="parTrans" cxnId="{E96F13E3-E03C-402D-A06E-3ED9303CFEB7}">
      <dgm:prSet/>
      <dgm:spPr/>
      <dgm:t>
        <a:bodyPr/>
        <a:lstStyle/>
        <a:p>
          <a:endParaRPr lang="en-IN" sz="1800" b="1">
            <a:solidFill>
              <a:schemeClr val="accent2"/>
            </a:solidFill>
            <a:latin typeface="Cambria" panose="02040503050406030204" pitchFamily="18" charset="0"/>
          </a:endParaRPr>
        </a:p>
      </dgm:t>
    </dgm:pt>
    <dgm:pt modelId="{C2550804-2EEC-4B13-A26C-3E65CBA73C8E}" type="sibTrans" cxnId="{E96F13E3-E03C-402D-A06E-3ED9303CFEB7}">
      <dgm:prSet custT="1"/>
      <dgm:spPr>
        <a:solidFill>
          <a:srgbClr val="FFC000"/>
        </a:solidFill>
      </dgm:spPr>
      <dgm:t>
        <a:bodyPr/>
        <a:lstStyle/>
        <a:p>
          <a:endParaRPr lang="en-IN" sz="1100" b="1">
            <a:solidFill>
              <a:schemeClr val="accent2"/>
            </a:solidFill>
            <a:latin typeface="Cambria" panose="02040503050406030204" pitchFamily="18" charset="0"/>
          </a:endParaRPr>
        </a:p>
      </dgm:t>
    </dgm:pt>
    <dgm:pt modelId="{7D4A8179-5C76-45AF-9B0C-46844BBCE7E8}">
      <dgm:prSet phldrT="[Text]" custT="1"/>
      <dgm:spPr>
        <a:solidFill>
          <a:srgbClr val="33305A"/>
        </a:solidFill>
      </dgm:spPr>
      <dgm:t>
        <a:bodyPr/>
        <a:lstStyle/>
        <a:p>
          <a:r>
            <a:rPr lang="en-IN" sz="1400" b="1" dirty="0" smtClean="0">
              <a:solidFill>
                <a:schemeClr val="bg1"/>
              </a:solidFill>
              <a:latin typeface="Cambria" panose="02040503050406030204" pitchFamily="18" charset="0"/>
            </a:rPr>
            <a:t>Best in Class  Customer Service</a:t>
          </a:r>
          <a:endParaRPr lang="en-IN" sz="1400" b="1" dirty="0">
            <a:solidFill>
              <a:schemeClr val="bg1"/>
            </a:solidFill>
            <a:latin typeface="Cambria" panose="02040503050406030204" pitchFamily="18" charset="0"/>
          </a:endParaRPr>
        </a:p>
      </dgm:t>
    </dgm:pt>
    <dgm:pt modelId="{FAB5E59B-69CF-44B8-9046-9844BA5C2FB2}" type="parTrans" cxnId="{5E42230F-03A8-4D34-8217-94BB1735EBD3}">
      <dgm:prSet/>
      <dgm:spPr/>
      <dgm:t>
        <a:bodyPr/>
        <a:lstStyle/>
        <a:p>
          <a:endParaRPr lang="en-IN" sz="1800" b="1">
            <a:solidFill>
              <a:schemeClr val="accent2"/>
            </a:solidFill>
            <a:latin typeface="Cambria" panose="02040503050406030204" pitchFamily="18" charset="0"/>
          </a:endParaRPr>
        </a:p>
      </dgm:t>
    </dgm:pt>
    <dgm:pt modelId="{8B519D2B-E096-4914-A238-8F021BCC45B5}" type="sibTrans" cxnId="{5E42230F-03A8-4D34-8217-94BB1735EBD3}">
      <dgm:prSet custT="1"/>
      <dgm:spPr>
        <a:solidFill>
          <a:srgbClr val="FFC000"/>
        </a:solidFill>
      </dgm:spPr>
      <dgm:t>
        <a:bodyPr/>
        <a:lstStyle/>
        <a:p>
          <a:endParaRPr lang="en-IN" sz="1100" b="1">
            <a:solidFill>
              <a:schemeClr val="accent2"/>
            </a:solidFill>
            <a:latin typeface="Cambria" panose="02040503050406030204" pitchFamily="18" charset="0"/>
          </a:endParaRPr>
        </a:p>
      </dgm:t>
    </dgm:pt>
    <dgm:pt modelId="{192A3470-9AC2-48FE-8A2B-C8B813740AF4}">
      <dgm:prSet phldrT="[Text]" custT="1"/>
      <dgm:spPr>
        <a:solidFill>
          <a:srgbClr val="33305A"/>
        </a:solidFill>
      </dgm:spPr>
      <dgm:t>
        <a:bodyPr/>
        <a:lstStyle/>
        <a:p>
          <a:r>
            <a:rPr lang="en-IN" sz="1400" b="1" dirty="0" smtClean="0">
              <a:solidFill>
                <a:schemeClr val="bg1"/>
              </a:solidFill>
              <a:latin typeface="+mn-lt"/>
            </a:rPr>
            <a:t>Industry  Experience </a:t>
          </a:r>
        </a:p>
        <a:p>
          <a:r>
            <a:rPr lang="en-IN" sz="1400" b="1" dirty="0" smtClean="0">
              <a:solidFill>
                <a:schemeClr val="bg1"/>
              </a:solidFill>
              <a:latin typeface="+mn-lt"/>
            </a:rPr>
            <a:t>of  23 years</a:t>
          </a:r>
          <a:endParaRPr lang="en-IN" sz="1400" b="1" dirty="0">
            <a:solidFill>
              <a:schemeClr val="bg1"/>
            </a:solidFill>
            <a:latin typeface="+mn-lt"/>
          </a:endParaRPr>
        </a:p>
      </dgm:t>
    </dgm:pt>
    <dgm:pt modelId="{5F5DC89B-4DDE-412B-9D32-D22DC9D7B56F}" type="parTrans" cxnId="{63924B25-11C3-46C2-8C7E-3F70CE13D137}">
      <dgm:prSet/>
      <dgm:spPr/>
      <dgm:t>
        <a:bodyPr/>
        <a:lstStyle/>
        <a:p>
          <a:endParaRPr lang="en-IN" sz="1800" b="1">
            <a:solidFill>
              <a:schemeClr val="accent2"/>
            </a:solidFill>
            <a:latin typeface="Cambria" panose="02040503050406030204" pitchFamily="18" charset="0"/>
          </a:endParaRPr>
        </a:p>
      </dgm:t>
    </dgm:pt>
    <dgm:pt modelId="{3808C7A2-BE8B-4AC4-9E9E-6F2894A66482}" type="sibTrans" cxnId="{63924B25-11C3-46C2-8C7E-3F70CE13D137}">
      <dgm:prSet custT="1"/>
      <dgm:spPr>
        <a:solidFill>
          <a:srgbClr val="FFC000"/>
        </a:solidFill>
      </dgm:spPr>
      <dgm:t>
        <a:bodyPr/>
        <a:lstStyle/>
        <a:p>
          <a:endParaRPr lang="en-IN" sz="1100" b="1">
            <a:solidFill>
              <a:schemeClr val="accent2"/>
            </a:solidFill>
            <a:latin typeface="Cambria" panose="02040503050406030204" pitchFamily="18" charset="0"/>
          </a:endParaRPr>
        </a:p>
      </dgm:t>
    </dgm:pt>
    <dgm:pt modelId="{534C005D-C60A-49F5-A1A4-DB7AB263AD9E}" type="pres">
      <dgm:prSet presAssocID="{990DAC71-0B11-45C0-8BFB-BD389F6719E4}" presName="cycle" presStyleCnt="0">
        <dgm:presLayoutVars>
          <dgm:dir/>
          <dgm:resizeHandles val="exact"/>
        </dgm:presLayoutVars>
      </dgm:prSet>
      <dgm:spPr/>
      <dgm:t>
        <a:bodyPr/>
        <a:lstStyle/>
        <a:p>
          <a:endParaRPr lang="en-US"/>
        </a:p>
      </dgm:t>
    </dgm:pt>
    <dgm:pt modelId="{33AC63F7-138F-459A-BE6B-DF1C3E3A7F13}" type="pres">
      <dgm:prSet presAssocID="{64EE5D7E-D0EC-4002-AF9A-7C09D81D4A3C}" presName="node" presStyleLbl="node1" presStyleIdx="0" presStyleCnt="5" custScaleX="127173" custRadScaleRad="100030" custRadScaleInc="-3856">
        <dgm:presLayoutVars>
          <dgm:bulletEnabled val="1"/>
        </dgm:presLayoutVars>
      </dgm:prSet>
      <dgm:spPr/>
      <dgm:t>
        <a:bodyPr/>
        <a:lstStyle/>
        <a:p>
          <a:endParaRPr lang="en-IN"/>
        </a:p>
      </dgm:t>
    </dgm:pt>
    <dgm:pt modelId="{34294A88-1F21-4ACF-9482-DF0A0893C217}" type="pres">
      <dgm:prSet presAssocID="{6DDE5A32-BABA-4276-8F4E-B166BBBC9D14}" presName="sibTrans" presStyleLbl="sibTrans2D1" presStyleIdx="0" presStyleCnt="5"/>
      <dgm:spPr/>
      <dgm:t>
        <a:bodyPr/>
        <a:lstStyle/>
        <a:p>
          <a:endParaRPr lang="en-US"/>
        </a:p>
      </dgm:t>
    </dgm:pt>
    <dgm:pt modelId="{4BFD1933-331C-4C05-8F65-C83D3B20423D}" type="pres">
      <dgm:prSet presAssocID="{6DDE5A32-BABA-4276-8F4E-B166BBBC9D14}" presName="connectorText" presStyleLbl="sibTrans2D1" presStyleIdx="0" presStyleCnt="5"/>
      <dgm:spPr/>
      <dgm:t>
        <a:bodyPr/>
        <a:lstStyle/>
        <a:p>
          <a:endParaRPr lang="en-US"/>
        </a:p>
      </dgm:t>
    </dgm:pt>
    <dgm:pt modelId="{DB76E5AA-4019-45EA-8083-86646D9EF62F}" type="pres">
      <dgm:prSet presAssocID="{BBD63353-4B60-4746-B767-690CDC406914}" presName="node" presStyleLbl="node1" presStyleIdx="1" presStyleCnt="5" custScaleX="133442" custRadScaleRad="110172" custRadScaleInc="4753">
        <dgm:presLayoutVars>
          <dgm:bulletEnabled val="1"/>
        </dgm:presLayoutVars>
      </dgm:prSet>
      <dgm:spPr/>
      <dgm:t>
        <a:bodyPr/>
        <a:lstStyle/>
        <a:p>
          <a:endParaRPr lang="en-IN"/>
        </a:p>
      </dgm:t>
    </dgm:pt>
    <dgm:pt modelId="{D3FCD8FE-D30A-43B6-A4AC-7DF8CB0BC9E5}" type="pres">
      <dgm:prSet presAssocID="{D2901F4B-540A-40A3-AE9B-FECD82A25750}" presName="sibTrans" presStyleLbl="sibTrans2D1" presStyleIdx="1" presStyleCnt="5"/>
      <dgm:spPr/>
      <dgm:t>
        <a:bodyPr/>
        <a:lstStyle/>
        <a:p>
          <a:endParaRPr lang="en-US"/>
        </a:p>
      </dgm:t>
    </dgm:pt>
    <dgm:pt modelId="{53DC8BB5-0D41-41FA-9AB4-A4CBE4BCDABE}" type="pres">
      <dgm:prSet presAssocID="{D2901F4B-540A-40A3-AE9B-FECD82A25750}" presName="connectorText" presStyleLbl="sibTrans2D1" presStyleIdx="1" presStyleCnt="5"/>
      <dgm:spPr/>
      <dgm:t>
        <a:bodyPr/>
        <a:lstStyle/>
        <a:p>
          <a:endParaRPr lang="en-US"/>
        </a:p>
      </dgm:t>
    </dgm:pt>
    <dgm:pt modelId="{7605D2B8-9C8E-4DAF-8D7D-8ED24F1B669E}" type="pres">
      <dgm:prSet presAssocID="{240C8A45-1ABD-4912-8FDB-23A5FE494DB0}" presName="node" presStyleLbl="node1" presStyleIdx="2" presStyleCnt="5" custScaleX="120838" custRadScaleRad="109204" custRadScaleInc="-17217">
        <dgm:presLayoutVars>
          <dgm:bulletEnabled val="1"/>
        </dgm:presLayoutVars>
      </dgm:prSet>
      <dgm:spPr/>
      <dgm:t>
        <a:bodyPr/>
        <a:lstStyle/>
        <a:p>
          <a:endParaRPr lang="en-IN"/>
        </a:p>
      </dgm:t>
    </dgm:pt>
    <dgm:pt modelId="{CE7A10FF-2B93-41F7-81EA-5C21270FB0C5}" type="pres">
      <dgm:prSet presAssocID="{C2550804-2EEC-4B13-A26C-3E65CBA73C8E}" presName="sibTrans" presStyleLbl="sibTrans2D1" presStyleIdx="2" presStyleCnt="5"/>
      <dgm:spPr/>
      <dgm:t>
        <a:bodyPr/>
        <a:lstStyle/>
        <a:p>
          <a:endParaRPr lang="en-US"/>
        </a:p>
      </dgm:t>
    </dgm:pt>
    <dgm:pt modelId="{DFFC37F3-835F-48DB-8A83-D926F2E5F404}" type="pres">
      <dgm:prSet presAssocID="{C2550804-2EEC-4B13-A26C-3E65CBA73C8E}" presName="connectorText" presStyleLbl="sibTrans2D1" presStyleIdx="2" presStyleCnt="5"/>
      <dgm:spPr/>
      <dgm:t>
        <a:bodyPr/>
        <a:lstStyle/>
        <a:p>
          <a:endParaRPr lang="en-US"/>
        </a:p>
      </dgm:t>
    </dgm:pt>
    <dgm:pt modelId="{A2826D1C-1F35-409B-9BFC-86ECC8C96209}" type="pres">
      <dgm:prSet presAssocID="{7D4A8179-5C76-45AF-9B0C-46844BBCE7E8}" presName="node" presStyleLbl="node1" presStyleIdx="3" presStyleCnt="5" custScaleX="133797">
        <dgm:presLayoutVars>
          <dgm:bulletEnabled val="1"/>
        </dgm:presLayoutVars>
      </dgm:prSet>
      <dgm:spPr/>
      <dgm:t>
        <a:bodyPr/>
        <a:lstStyle/>
        <a:p>
          <a:endParaRPr lang="en-IN"/>
        </a:p>
      </dgm:t>
    </dgm:pt>
    <dgm:pt modelId="{04F6D4EA-C53F-4D0B-B4AF-58DFE08C578E}" type="pres">
      <dgm:prSet presAssocID="{8B519D2B-E096-4914-A238-8F021BCC45B5}" presName="sibTrans" presStyleLbl="sibTrans2D1" presStyleIdx="3" presStyleCnt="5"/>
      <dgm:spPr/>
      <dgm:t>
        <a:bodyPr/>
        <a:lstStyle/>
        <a:p>
          <a:endParaRPr lang="en-US"/>
        </a:p>
      </dgm:t>
    </dgm:pt>
    <dgm:pt modelId="{C91EED0A-BD1B-4C10-B7A3-C806B97DD30B}" type="pres">
      <dgm:prSet presAssocID="{8B519D2B-E096-4914-A238-8F021BCC45B5}" presName="connectorText" presStyleLbl="sibTrans2D1" presStyleIdx="3" presStyleCnt="5"/>
      <dgm:spPr/>
      <dgm:t>
        <a:bodyPr/>
        <a:lstStyle/>
        <a:p>
          <a:endParaRPr lang="en-US"/>
        </a:p>
      </dgm:t>
    </dgm:pt>
    <dgm:pt modelId="{9214AE44-C1E5-42A2-87E9-1C5B7B014488}" type="pres">
      <dgm:prSet presAssocID="{192A3470-9AC2-48FE-8A2B-C8B813740AF4}" presName="node" presStyleLbl="node1" presStyleIdx="4" presStyleCnt="5" custScaleX="134280" custRadScaleRad="117736" custRadScaleInc="-7733">
        <dgm:presLayoutVars>
          <dgm:bulletEnabled val="1"/>
        </dgm:presLayoutVars>
      </dgm:prSet>
      <dgm:spPr/>
      <dgm:t>
        <a:bodyPr/>
        <a:lstStyle/>
        <a:p>
          <a:endParaRPr lang="en-IN"/>
        </a:p>
      </dgm:t>
    </dgm:pt>
    <dgm:pt modelId="{99C96F1C-ED2B-4901-B36F-F0DCAB407917}" type="pres">
      <dgm:prSet presAssocID="{3808C7A2-BE8B-4AC4-9E9E-6F2894A66482}" presName="sibTrans" presStyleLbl="sibTrans2D1" presStyleIdx="4" presStyleCnt="5"/>
      <dgm:spPr/>
      <dgm:t>
        <a:bodyPr/>
        <a:lstStyle/>
        <a:p>
          <a:endParaRPr lang="en-US"/>
        </a:p>
      </dgm:t>
    </dgm:pt>
    <dgm:pt modelId="{6363B5C4-EDCB-4F09-BCB9-5AC99D6DC8F9}" type="pres">
      <dgm:prSet presAssocID="{3808C7A2-BE8B-4AC4-9E9E-6F2894A66482}" presName="connectorText" presStyleLbl="sibTrans2D1" presStyleIdx="4" presStyleCnt="5"/>
      <dgm:spPr/>
      <dgm:t>
        <a:bodyPr/>
        <a:lstStyle/>
        <a:p>
          <a:endParaRPr lang="en-US"/>
        </a:p>
      </dgm:t>
    </dgm:pt>
  </dgm:ptLst>
  <dgm:cxnLst>
    <dgm:cxn modelId="{8F107824-7C30-4FD6-9662-94286FD9EF9A}" type="presOf" srcId="{990DAC71-0B11-45C0-8BFB-BD389F6719E4}" destId="{534C005D-C60A-49F5-A1A4-DB7AB263AD9E}" srcOrd="0" destOrd="0" presId="urn:microsoft.com/office/officeart/2005/8/layout/cycle2"/>
    <dgm:cxn modelId="{1F7D0B79-E6A2-447D-9E91-CC93E510BB4E}" type="presOf" srcId="{8B519D2B-E096-4914-A238-8F021BCC45B5}" destId="{04F6D4EA-C53F-4D0B-B4AF-58DFE08C578E}" srcOrd="0" destOrd="0" presId="urn:microsoft.com/office/officeart/2005/8/layout/cycle2"/>
    <dgm:cxn modelId="{E2F8EA2E-FA8C-4EEC-887B-5988BC9183CF}" type="presOf" srcId="{3808C7A2-BE8B-4AC4-9E9E-6F2894A66482}" destId="{6363B5C4-EDCB-4F09-BCB9-5AC99D6DC8F9}" srcOrd="1" destOrd="0" presId="urn:microsoft.com/office/officeart/2005/8/layout/cycle2"/>
    <dgm:cxn modelId="{DAB848D8-F1BA-4C70-8F6C-B5D081B9B2F7}" srcId="{990DAC71-0B11-45C0-8BFB-BD389F6719E4}" destId="{BBD63353-4B60-4746-B767-690CDC406914}" srcOrd="1" destOrd="0" parTransId="{7BDFB661-E16C-4096-8B5D-98735F6A75A4}" sibTransId="{D2901F4B-540A-40A3-AE9B-FECD82A25750}"/>
    <dgm:cxn modelId="{C4E6CEFE-3F3F-4EF9-A9DF-906567D76EF9}" type="presOf" srcId="{6DDE5A32-BABA-4276-8F4E-B166BBBC9D14}" destId="{4BFD1933-331C-4C05-8F65-C83D3B20423D}" srcOrd="1" destOrd="0" presId="urn:microsoft.com/office/officeart/2005/8/layout/cycle2"/>
    <dgm:cxn modelId="{17DED855-67DA-4D5C-AAD1-441DB84C06DB}" type="presOf" srcId="{D2901F4B-540A-40A3-AE9B-FECD82A25750}" destId="{53DC8BB5-0D41-41FA-9AB4-A4CBE4BCDABE}" srcOrd="1" destOrd="0" presId="urn:microsoft.com/office/officeart/2005/8/layout/cycle2"/>
    <dgm:cxn modelId="{AA90A50B-9918-4381-82F2-063D8043E05F}" type="presOf" srcId="{8B519D2B-E096-4914-A238-8F021BCC45B5}" destId="{C91EED0A-BD1B-4C10-B7A3-C806B97DD30B}" srcOrd="1" destOrd="0" presId="urn:microsoft.com/office/officeart/2005/8/layout/cycle2"/>
    <dgm:cxn modelId="{5E42230F-03A8-4D34-8217-94BB1735EBD3}" srcId="{990DAC71-0B11-45C0-8BFB-BD389F6719E4}" destId="{7D4A8179-5C76-45AF-9B0C-46844BBCE7E8}" srcOrd="3" destOrd="0" parTransId="{FAB5E59B-69CF-44B8-9046-9844BA5C2FB2}" sibTransId="{8B519D2B-E096-4914-A238-8F021BCC45B5}"/>
    <dgm:cxn modelId="{E96F13E3-E03C-402D-A06E-3ED9303CFEB7}" srcId="{990DAC71-0B11-45C0-8BFB-BD389F6719E4}" destId="{240C8A45-1ABD-4912-8FDB-23A5FE494DB0}" srcOrd="2" destOrd="0" parTransId="{767A2C59-A5C1-477A-A099-55EB546526AD}" sibTransId="{C2550804-2EEC-4B13-A26C-3E65CBA73C8E}"/>
    <dgm:cxn modelId="{1AF18CBF-12BF-4CDC-83CB-4B8DCB29A1C1}" type="presOf" srcId="{240C8A45-1ABD-4912-8FDB-23A5FE494DB0}" destId="{7605D2B8-9C8E-4DAF-8D7D-8ED24F1B669E}" srcOrd="0" destOrd="0" presId="urn:microsoft.com/office/officeart/2005/8/layout/cycle2"/>
    <dgm:cxn modelId="{63924B25-11C3-46C2-8C7E-3F70CE13D137}" srcId="{990DAC71-0B11-45C0-8BFB-BD389F6719E4}" destId="{192A3470-9AC2-48FE-8A2B-C8B813740AF4}" srcOrd="4" destOrd="0" parTransId="{5F5DC89B-4DDE-412B-9D32-D22DC9D7B56F}" sibTransId="{3808C7A2-BE8B-4AC4-9E9E-6F2894A66482}"/>
    <dgm:cxn modelId="{98681154-7E22-4E81-A3DB-166E6C4EDE21}" type="presOf" srcId="{D2901F4B-540A-40A3-AE9B-FECD82A25750}" destId="{D3FCD8FE-D30A-43B6-A4AC-7DF8CB0BC9E5}" srcOrd="0" destOrd="0" presId="urn:microsoft.com/office/officeart/2005/8/layout/cycle2"/>
    <dgm:cxn modelId="{53B922BF-677C-42BE-8C65-8994CB8544D6}" type="presOf" srcId="{3808C7A2-BE8B-4AC4-9E9E-6F2894A66482}" destId="{99C96F1C-ED2B-4901-B36F-F0DCAB407917}" srcOrd="0" destOrd="0" presId="urn:microsoft.com/office/officeart/2005/8/layout/cycle2"/>
    <dgm:cxn modelId="{7F177774-DEF3-4813-B702-C8E8BEB42F27}" type="presOf" srcId="{C2550804-2EEC-4B13-A26C-3E65CBA73C8E}" destId="{DFFC37F3-835F-48DB-8A83-D926F2E5F404}" srcOrd="1" destOrd="0" presId="urn:microsoft.com/office/officeart/2005/8/layout/cycle2"/>
    <dgm:cxn modelId="{165259E4-31AD-4FF2-98B6-8565F83E2868}" type="presOf" srcId="{64EE5D7E-D0EC-4002-AF9A-7C09D81D4A3C}" destId="{33AC63F7-138F-459A-BE6B-DF1C3E3A7F13}" srcOrd="0" destOrd="0" presId="urn:microsoft.com/office/officeart/2005/8/layout/cycle2"/>
    <dgm:cxn modelId="{88962E34-17A1-423A-9BBB-A111A4A43D1A}" type="presOf" srcId="{6DDE5A32-BABA-4276-8F4E-B166BBBC9D14}" destId="{34294A88-1F21-4ACF-9482-DF0A0893C217}" srcOrd="0" destOrd="0" presId="urn:microsoft.com/office/officeart/2005/8/layout/cycle2"/>
    <dgm:cxn modelId="{34B8B472-8E61-4F3B-AE33-2213210FD7DF}" type="presOf" srcId="{192A3470-9AC2-48FE-8A2B-C8B813740AF4}" destId="{9214AE44-C1E5-42A2-87E9-1C5B7B014488}" srcOrd="0" destOrd="0" presId="urn:microsoft.com/office/officeart/2005/8/layout/cycle2"/>
    <dgm:cxn modelId="{EF6C6427-89A6-45FC-A011-E6FBE9F16C1B}" srcId="{990DAC71-0B11-45C0-8BFB-BD389F6719E4}" destId="{64EE5D7E-D0EC-4002-AF9A-7C09D81D4A3C}" srcOrd="0" destOrd="0" parTransId="{9D243D85-2B24-44F7-B1A1-25F219F33A7D}" sibTransId="{6DDE5A32-BABA-4276-8F4E-B166BBBC9D14}"/>
    <dgm:cxn modelId="{9BED01F5-2E3E-4D72-9CFA-724F37A94F2B}" type="presOf" srcId="{C2550804-2EEC-4B13-A26C-3E65CBA73C8E}" destId="{CE7A10FF-2B93-41F7-81EA-5C21270FB0C5}" srcOrd="0" destOrd="0" presId="urn:microsoft.com/office/officeart/2005/8/layout/cycle2"/>
    <dgm:cxn modelId="{5376C3EA-74A9-4509-93EC-7B4C1E75E535}" type="presOf" srcId="{7D4A8179-5C76-45AF-9B0C-46844BBCE7E8}" destId="{A2826D1C-1F35-409B-9BFC-86ECC8C96209}" srcOrd="0" destOrd="0" presId="urn:microsoft.com/office/officeart/2005/8/layout/cycle2"/>
    <dgm:cxn modelId="{9FDFB8E7-8542-4211-B62D-C68A8C061E51}" type="presOf" srcId="{BBD63353-4B60-4746-B767-690CDC406914}" destId="{DB76E5AA-4019-45EA-8083-86646D9EF62F}" srcOrd="0" destOrd="0" presId="urn:microsoft.com/office/officeart/2005/8/layout/cycle2"/>
    <dgm:cxn modelId="{0053E553-AEC9-4410-B27A-495B2171F377}" type="presParOf" srcId="{534C005D-C60A-49F5-A1A4-DB7AB263AD9E}" destId="{33AC63F7-138F-459A-BE6B-DF1C3E3A7F13}" srcOrd="0" destOrd="0" presId="urn:microsoft.com/office/officeart/2005/8/layout/cycle2"/>
    <dgm:cxn modelId="{6753D293-95EF-440E-8309-F570541902BF}" type="presParOf" srcId="{534C005D-C60A-49F5-A1A4-DB7AB263AD9E}" destId="{34294A88-1F21-4ACF-9482-DF0A0893C217}" srcOrd="1" destOrd="0" presId="urn:microsoft.com/office/officeart/2005/8/layout/cycle2"/>
    <dgm:cxn modelId="{CD87A2A1-7DB4-4E5E-A3AA-74A35D0CB61D}" type="presParOf" srcId="{34294A88-1F21-4ACF-9482-DF0A0893C217}" destId="{4BFD1933-331C-4C05-8F65-C83D3B20423D}" srcOrd="0" destOrd="0" presId="urn:microsoft.com/office/officeart/2005/8/layout/cycle2"/>
    <dgm:cxn modelId="{08B9F7FC-606B-4D23-945F-35770B67E6B5}" type="presParOf" srcId="{534C005D-C60A-49F5-A1A4-DB7AB263AD9E}" destId="{DB76E5AA-4019-45EA-8083-86646D9EF62F}" srcOrd="2" destOrd="0" presId="urn:microsoft.com/office/officeart/2005/8/layout/cycle2"/>
    <dgm:cxn modelId="{E1A89CEC-0E82-4545-B736-9BC0EB886567}" type="presParOf" srcId="{534C005D-C60A-49F5-A1A4-DB7AB263AD9E}" destId="{D3FCD8FE-D30A-43B6-A4AC-7DF8CB0BC9E5}" srcOrd="3" destOrd="0" presId="urn:microsoft.com/office/officeart/2005/8/layout/cycle2"/>
    <dgm:cxn modelId="{FA66FAB2-4799-4572-90F8-DF7F6F05BA8C}" type="presParOf" srcId="{D3FCD8FE-D30A-43B6-A4AC-7DF8CB0BC9E5}" destId="{53DC8BB5-0D41-41FA-9AB4-A4CBE4BCDABE}" srcOrd="0" destOrd="0" presId="urn:microsoft.com/office/officeart/2005/8/layout/cycle2"/>
    <dgm:cxn modelId="{2E494761-02BC-4551-B180-CBEF7CB7BD0B}" type="presParOf" srcId="{534C005D-C60A-49F5-A1A4-DB7AB263AD9E}" destId="{7605D2B8-9C8E-4DAF-8D7D-8ED24F1B669E}" srcOrd="4" destOrd="0" presId="urn:microsoft.com/office/officeart/2005/8/layout/cycle2"/>
    <dgm:cxn modelId="{44E16A8A-A9F5-4292-B72F-D9D1953F86C3}" type="presParOf" srcId="{534C005D-C60A-49F5-A1A4-DB7AB263AD9E}" destId="{CE7A10FF-2B93-41F7-81EA-5C21270FB0C5}" srcOrd="5" destOrd="0" presId="urn:microsoft.com/office/officeart/2005/8/layout/cycle2"/>
    <dgm:cxn modelId="{5DFDA199-8FC2-467B-B02E-1AE9C1BC74CD}" type="presParOf" srcId="{CE7A10FF-2B93-41F7-81EA-5C21270FB0C5}" destId="{DFFC37F3-835F-48DB-8A83-D926F2E5F404}" srcOrd="0" destOrd="0" presId="urn:microsoft.com/office/officeart/2005/8/layout/cycle2"/>
    <dgm:cxn modelId="{03850E29-4C30-45E2-9B35-AB0EC01BB917}" type="presParOf" srcId="{534C005D-C60A-49F5-A1A4-DB7AB263AD9E}" destId="{A2826D1C-1F35-409B-9BFC-86ECC8C96209}" srcOrd="6" destOrd="0" presId="urn:microsoft.com/office/officeart/2005/8/layout/cycle2"/>
    <dgm:cxn modelId="{941D0CFA-0F18-4DA4-8638-6FAC4DE9712A}" type="presParOf" srcId="{534C005D-C60A-49F5-A1A4-DB7AB263AD9E}" destId="{04F6D4EA-C53F-4D0B-B4AF-58DFE08C578E}" srcOrd="7" destOrd="0" presId="urn:microsoft.com/office/officeart/2005/8/layout/cycle2"/>
    <dgm:cxn modelId="{04A5EE4B-5621-4884-97FC-DB362FB89343}" type="presParOf" srcId="{04F6D4EA-C53F-4D0B-B4AF-58DFE08C578E}" destId="{C91EED0A-BD1B-4C10-B7A3-C806B97DD30B}" srcOrd="0" destOrd="0" presId="urn:microsoft.com/office/officeart/2005/8/layout/cycle2"/>
    <dgm:cxn modelId="{705CDEA5-B2D1-4E17-BA6C-5D6D73F59666}" type="presParOf" srcId="{534C005D-C60A-49F5-A1A4-DB7AB263AD9E}" destId="{9214AE44-C1E5-42A2-87E9-1C5B7B014488}" srcOrd="8" destOrd="0" presId="urn:microsoft.com/office/officeart/2005/8/layout/cycle2"/>
    <dgm:cxn modelId="{9987A540-C22F-428A-8C28-9E0C90B6F259}" type="presParOf" srcId="{534C005D-C60A-49F5-A1A4-DB7AB263AD9E}" destId="{99C96F1C-ED2B-4901-B36F-F0DCAB407917}" srcOrd="9" destOrd="0" presId="urn:microsoft.com/office/officeart/2005/8/layout/cycle2"/>
    <dgm:cxn modelId="{8DC462EC-3EC6-4ABA-B7F8-C5168958B2E3}" type="presParOf" srcId="{99C96F1C-ED2B-4901-B36F-F0DCAB407917}" destId="{6363B5C4-EDCB-4F09-BCB9-5AC99D6DC8F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671BCD-6A56-4856-BC21-AFDF0F1E6AC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IN"/>
        </a:p>
      </dgm:t>
    </dgm:pt>
    <dgm:pt modelId="{DAEB9D69-E86F-41FC-BD74-A60F8FAA41C5}">
      <dgm:prSet phldrT="[Text]"/>
      <dgm:spPr>
        <a:solidFill>
          <a:srgbClr val="FFC000"/>
        </a:solidFill>
      </dgm:spPr>
      <dgm:t>
        <a:bodyPr/>
        <a:lstStyle/>
        <a:p>
          <a:r>
            <a:rPr lang="en-IN" b="1" dirty="0" smtClean="0">
              <a:solidFill>
                <a:srgbClr val="33305A"/>
              </a:solidFill>
              <a:latin typeface="Cambria" panose="02040503050406030204" pitchFamily="18" charset="0"/>
            </a:rPr>
            <a:t>Customised Products</a:t>
          </a:r>
          <a:endParaRPr lang="en-IN" b="1" dirty="0">
            <a:solidFill>
              <a:srgbClr val="33305A"/>
            </a:solidFill>
            <a:latin typeface="Cambria" panose="02040503050406030204" pitchFamily="18" charset="0"/>
          </a:endParaRPr>
        </a:p>
      </dgm:t>
    </dgm:pt>
    <dgm:pt modelId="{6ABD4AAD-8CB5-4197-B5FA-7A406E7D09ED}" type="parTrans" cxnId="{43A8D7D2-F03D-4046-A81C-8128D5E37B16}">
      <dgm:prSet/>
      <dgm:spPr/>
      <dgm:t>
        <a:bodyPr/>
        <a:lstStyle/>
        <a:p>
          <a:endParaRPr lang="en-IN"/>
        </a:p>
      </dgm:t>
    </dgm:pt>
    <dgm:pt modelId="{29E6AFBC-CB33-4A0A-8265-4024A5D662D3}" type="sibTrans" cxnId="{43A8D7D2-F03D-4046-A81C-8128D5E37B16}">
      <dgm:prSet/>
      <dgm:spPr/>
      <dgm:t>
        <a:bodyPr/>
        <a:lstStyle/>
        <a:p>
          <a:endParaRPr lang="en-IN"/>
        </a:p>
      </dgm:t>
    </dgm:pt>
    <dgm:pt modelId="{27EAEFC4-6A9E-4400-A18C-E65D2C8DF227}">
      <dgm:prSet phldrT="[Text]"/>
      <dgm:spPr>
        <a:solidFill>
          <a:srgbClr val="FFC000"/>
        </a:solidFill>
      </dgm:spPr>
      <dgm:t>
        <a:bodyPr/>
        <a:lstStyle/>
        <a:p>
          <a:r>
            <a:rPr lang="en-IN" dirty="0" smtClean="0">
              <a:solidFill>
                <a:schemeClr val="tx1"/>
              </a:solidFill>
              <a:latin typeface="Cambria" panose="02040503050406030204" pitchFamily="18" charset="0"/>
            </a:rPr>
            <a:t>Special Products/ Schemes for Customers</a:t>
          </a:r>
          <a:endParaRPr lang="en-IN" dirty="0">
            <a:solidFill>
              <a:schemeClr val="tx1"/>
            </a:solidFill>
            <a:latin typeface="Cambria" panose="02040503050406030204" pitchFamily="18" charset="0"/>
          </a:endParaRPr>
        </a:p>
      </dgm:t>
    </dgm:pt>
    <dgm:pt modelId="{8213AC17-8623-4074-A517-CA2A9365519A}" type="parTrans" cxnId="{AC117C29-EA7E-4491-8BE8-D4E4057F02AD}">
      <dgm:prSet/>
      <dgm:spPr/>
      <dgm:t>
        <a:bodyPr/>
        <a:lstStyle/>
        <a:p>
          <a:endParaRPr lang="en-IN"/>
        </a:p>
      </dgm:t>
    </dgm:pt>
    <dgm:pt modelId="{0FB8454B-DC3B-4C06-8187-FC3AA4E97D36}" type="sibTrans" cxnId="{AC117C29-EA7E-4491-8BE8-D4E4057F02AD}">
      <dgm:prSet/>
      <dgm:spPr/>
      <dgm:t>
        <a:bodyPr/>
        <a:lstStyle/>
        <a:p>
          <a:endParaRPr lang="en-IN"/>
        </a:p>
      </dgm:t>
    </dgm:pt>
    <dgm:pt modelId="{67259E56-1C99-426A-8EDE-8276FD71DCEA}">
      <dgm:prSet phldrT="[Text]"/>
      <dgm:spPr>
        <a:solidFill>
          <a:srgbClr val="FFC000"/>
        </a:solidFill>
      </dgm:spPr>
      <dgm:t>
        <a:bodyPr/>
        <a:lstStyle/>
        <a:p>
          <a:r>
            <a:rPr lang="en-IN" dirty="0" smtClean="0">
              <a:solidFill>
                <a:schemeClr val="tx1"/>
              </a:solidFill>
              <a:latin typeface="Cambria" panose="02040503050406030204" pitchFamily="18" charset="0"/>
            </a:rPr>
            <a:t>Customised/ Targeted as per customer profile</a:t>
          </a:r>
          <a:endParaRPr lang="en-IN" dirty="0">
            <a:solidFill>
              <a:schemeClr val="tx1"/>
            </a:solidFill>
            <a:latin typeface="Cambria" panose="02040503050406030204" pitchFamily="18" charset="0"/>
          </a:endParaRPr>
        </a:p>
      </dgm:t>
    </dgm:pt>
    <dgm:pt modelId="{C840EB0A-469E-4BB6-A152-70229365F4D6}" type="parTrans" cxnId="{3FBDD36C-FBDC-4D72-A2AD-C312384075BC}">
      <dgm:prSet/>
      <dgm:spPr/>
      <dgm:t>
        <a:bodyPr/>
        <a:lstStyle/>
        <a:p>
          <a:endParaRPr lang="en-IN"/>
        </a:p>
      </dgm:t>
    </dgm:pt>
    <dgm:pt modelId="{B24AEF11-57A3-42BB-822A-F0DA4067125C}" type="sibTrans" cxnId="{3FBDD36C-FBDC-4D72-A2AD-C312384075BC}">
      <dgm:prSet/>
      <dgm:spPr/>
      <dgm:t>
        <a:bodyPr/>
        <a:lstStyle/>
        <a:p>
          <a:endParaRPr lang="en-IN"/>
        </a:p>
      </dgm:t>
    </dgm:pt>
    <dgm:pt modelId="{CAD9981C-3AE0-4C36-BD81-36DAEB4AF96F}">
      <dgm:prSet phldrT="[Text]"/>
      <dgm:spPr>
        <a:solidFill>
          <a:srgbClr val="FFC000"/>
        </a:solidFill>
      </dgm:spPr>
      <dgm:t>
        <a:bodyPr/>
        <a:lstStyle/>
        <a:p>
          <a:r>
            <a:rPr lang="en-IN" b="1" dirty="0" smtClean="0">
              <a:solidFill>
                <a:srgbClr val="33305A"/>
              </a:solidFill>
              <a:latin typeface="Cambria" panose="02040503050406030204" pitchFamily="18" charset="0"/>
            </a:rPr>
            <a:t>Dedicated Service Channel</a:t>
          </a:r>
          <a:endParaRPr lang="en-IN" b="1" dirty="0">
            <a:solidFill>
              <a:srgbClr val="33305A"/>
            </a:solidFill>
            <a:latin typeface="Cambria" panose="02040503050406030204" pitchFamily="18" charset="0"/>
          </a:endParaRPr>
        </a:p>
      </dgm:t>
    </dgm:pt>
    <dgm:pt modelId="{82FF0CC3-5C9C-4122-A214-20424F11EAF8}" type="parTrans" cxnId="{CC256895-EEAC-40E8-917C-3EAD33ED074A}">
      <dgm:prSet/>
      <dgm:spPr/>
      <dgm:t>
        <a:bodyPr/>
        <a:lstStyle/>
        <a:p>
          <a:endParaRPr lang="en-IN"/>
        </a:p>
      </dgm:t>
    </dgm:pt>
    <dgm:pt modelId="{444E760F-84BB-4AE4-BA63-223470D4F286}" type="sibTrans" cxnId="{CC256895-EEAC-40E8-917C-3EAD33ED074A}">
      <dgm:prSet/>
      <dgm:spPr/>
      <dgm:t>
        <a:bodyPr/>
        <a:lstStyle/>
        <a:p>
          <a:endParaRPr lang="en-IN"/>
        </a:p>
      </dgm:t>
    </dgm:pt>
    <dgm:pt modelId="{03F364F6-AC8C-4B2F-97B6-3AEF8B9E76FE}">
      <dgm:prSet phldrT="[Text]"/>
      <dgm:spPr>
        <a:solidFill>
          <a:srgbClr val="FFC000"/>
        </a:solidFill>
      </dgm:spPr>
      <dgm:t>
        <a:bodyPr/>
        <a:lstStyle/>
        <a:p>
          <a:r>
            <a:rPr lang="en-IN" b="1" dirty="0" smtClean="0">
              <a:solidFill>
                <a:srgbClr val="33305A"/>
              </a:solidFill>
              <a:latin typeface="Cambria" panose="02040503050406030204" pitchFamily="18" charset="0"/>
            </a:rPr>
            <a:t>Joint Marketing</a:t>
          </a:r>
          <a:endParaRPr lang="en-IN" b="1" dirty="0">
            <a:solidFill>
              <a:srgbClr val="33305A"/>
            </a:solidFill>
            <a:latin typeface="Cambria" panose="02040503050406030204" pitchFamily="18" charset="0"/>
          </a:endParaRPr>
        </a:p>
      </dgm:t>
    </dgm:pt>
    <dgm:pt modelId="{6EC54D17-3531-429B-9EE6-0905E969ADD2}" type="parTrans" cxnId="{B70C4BCE-859C-4E8C-BD44-08C147E08406}">
      <dgm:prSet/>
      <dgm:spPr/>
      <dgm:t>
        <a:bodyPr/>
        <a:lstStyle/>
        <a:p>
          <a:endParaRPr lang="en-IN"/>
        </a:p>
      </dgm:t>
    </dgm:pt>
    <dgm:pt modelId="{A262A139-E329-4085-8E83-8173AE95DA4F}" type="sibTrans" cxnId="{B70C4BCE-859C-4E8C-BD44-08C147E08406}">
      <dgm:prSet/>
      <dgm:spPr/>
      <dgm:t>
        <a:bodyPr/>
        <a:lstStyle/>
        <a:p>
          <a:endParaRPr lang="en-IN"/>
        </a:p>
      </dgm:t>
    </dgm:pt>
    <dgm:pt modelId="{517FA39E-7367-418A-A10B-441EDB3A0A0F}">
      <dgm:prSet phldrT="[Text]"/>
      <dgm:spPr>
        <a:solidFill>
          <a:srgbClr val="FFC000"/>
        </a:solidFill>
      </dgm:spPr>
      <dgm:t>
        <a:bodyPr/>
        <a:lstStyle/>
        <a:p>
          <a:r>
            <a:rPr lang="en-IN" dirty="0" smtClean="0">
              <a:solidFill>
                <a:schemeClr val="tx1"/>
              </a:solidFill>
              <a:latin typeface="Cambria" panose="02040503050406030204" pitchFamily="18" charset="0"/>
            </a:rPr>
            <a:t>Joint Marketing/ Roadshows/ Customer Events</a:t>
          </a:r>
          <a:endParaRPr lang="en-IN" dirty="0">
            <a:solidFill>
              <a:schemeClr val="tx1"/>
            </a:solidFill>
            <a:latin typeface="Cambria" panose="02040503050406030204" pitchFamily="18" charset="0"/>
          </a:endParaRPr>
        </a:p>
      </dgm:t>
    </dgm:pt>
    <dgm:pt modelId="{B36275D2-C7DA-413E-9978-6E69878287AA}" type="parTrans" cxnId="{C062E01C-7FB4-4B25-9C14-D259BA8F34CB}">
      <dgm:prSet/>
      <dgm:spPr/>
      <dgm:t>
        <a:bodyPr/>
        <a:lstStyle/>
        <a:p>
          <a:endParaRPr lang="en-IN"/>
        </a:p>
      </dgm:t>
    </dgm:pt>
    <dgm:pt modelId="{3B155A9A-A64E-4318-A8FA-DE4430972C62}" type="sibTrans" cxnId="{C062E01C-7FB4-4B25-9C14-D259BA8F34CB}">
      <dgm:prSet/>
      <dgm:spPr/>
      <dgm:t>
        <a:bodyPr/>
        <a:lstStyle/>
        <a:p>
          <a:endParaRPr lang="en-IN"/>
        </a:p>
      </dgm:t>
    </dgm:pt>
    <dgm:pt modelId="{1A9D4FA4-D342-464A-B3B7-689FF3C79A76}">
      <dgm:prSet phldrT="[Text]"/>
      <dgm:spPr>
        <a:solidFill>
          <a:srgbClr val="FFC000"/>
        </a:solidFill>
      </dgm:spPr>
      <dgm:t>
        <a:bodyPr/>
        <a:lstStyle/>
        <a:p>
          <a:r>
            <a:rPr lang="en-IN" dirty="0" smtClean="0">
              <a:solidFill>
                <a:schemeClr val="tx1"/>
              </a:solidFill>
              <a:latin typeface="Cambria" panose="02040503050406030204" pitchFamily="18" charset="0"/>
            </a:rPr>
            <a:t>Joint Prospecting</a:t>
          </a:r>
          <a:endParaRPr lang="en-IN" dirty="0">
            <a:solidFill>
              <a:schemeClr val="tx1"/>
            </a:solidFill>
            <a:latin typeface="Cambria" panose="02040503050406030204" pitchFamily="18" charset="0"/>
          </a:endParaRPr>
        </a:p>
      </dgm:t>
    </dgm:pt>
    <dgm:pt modelId="{D7F6CC05-7612-4581-953D-69A1CA9C24CD}" type="parTrans" cxnId="{C3F4C59C-A78B-4899-AE51-573733810E73}">
      <dgm:prSet/>
      <dgm:spPr/>
      <dgm:t>
        <a:bodyPr/>
        <a:lstStyle/>
        <a:p>
          <a:endParaRPr lang="en-IN"/>
        </a:p>
      </dgm:t>
    </dgm:pt>
    <dgm:pt modelId="{238FB001-D373-4EF2-84EE-0B66ED085440}" type="sibTrans" cxnId="{C3F4C59C-A78B-4899-AE51-573733810E73}">
      <dgm:prSet/>
      <dgm:spPr/>
      <dgm:t>
        <a:bodyPr/>
        <a:lstStyle/>
        <a:p>
          <a:endParaRPr lang="en-IN"/>
        </a:p>
      </dgm:t>
    </dgm:pt>
    <dgm:pt modelId="{0DB58D1B-4527-4A7E-9739-53433EEFC4AD}">
      <dgm:prSet phldrT="[Text]"/>
      <dgm:spPr>
        <a:solidFill>
          <a:srgbClr val="FFC000"/>
        </a:solidFill>
      </dgm:spPr>
      <dgm:t>
        <a:bodyPr/>
        <a:lstStyle/>
        <a:p>
          <a:r>
            <a:rPr lang="en-IN" dirty="0" smtClean="0">
              <a:solidFill>
                <a:schemeClr val="tx1"/>
              </a:solidFill>
              <a:latin typeface="Cambria" panose="02040503050406030204" pitchFamily="18" charset="0"/>
            </a:rPr>
            <a:t>Intec Green Channel – Priority Processing of Cases</a:t>
          </a:r>
          <a:endParaRPr lang="en-IN" dirty="0">
            <a:solidFill>
              <a:schemeClr val="tx1"/>
            </a:solidFill>
            <a:latin typeface="Cambria" panose="02040503050406030204" pitchFamily="18" charset="0"/>
          </a:endParaRPr>
        </a:p>
      </dgm:t>
    </dgm:pt>
    <dgm:pt modelId="{E6E0B257-0793-4157-8ABE-F8D3137C058A}" type="parTrans" cxnId="{9C82BFBD-9EB0-4472-8793-51B569C117E2}">
      <dgm:prSet/>
      <dgm:spPr/>
      <dgm:t>
        <a:bodyPr/>
        <a:lstStyle/>
        <a:p>
          <a:endParaRPr lang="en-IN"/>
        </a:p>
      </dgm:t>
    </dgm:pt>
    <dgm:pt modelId="{087EC528-1C0B-48CD-AE5C-7B94BD464FF9}" type="sibTrans" cxnId="{9C82BFBD-9EB0-4472-8793-51B569C117E2}">
      <dgm:prSet/>
      <dgm:spPr/>
      <dgm:t>
        <a:bodyPr/>
        <a:lstStyle/>
        <a:p>
          <a:endParaRPr lang="en-IN"/>
        </a:p>
      </dgm:t>
    </dgm:pt>
    <dgm:pt modelId="{39B63716-0C17-44F6-9B8C-1F79EC1D3F09}">
      <dgm:prSet phldrT="[Text]"/>
      <dgm:spPr>
        <a:solidFill>
          <a:srgbClr val="FFC000"/>
        </a:solidFill>
      </dgm:spPr>
      <dgm:t>
        <a:bodyPr/>
        <a:lstStyle/>
        <a:p>
          <a:r>
            <a:rPr lang="en-IN" dirty="0" smtClean="0">
              <a:solidFill>
                <a:schemeClr val="tx1"/>
              </a:solidFill>
              <a:latin typeface="Cambria" panose="02040503050406030204" pitchFamily="18" charset="0"/>
            </a:rPr>
            <a:t>Regular Sales Teams meetings</a:t>
          </a:r>
          <a:endParaRPr lang="en-IN" dirty="0">
            <a:solidFill>
              <a:schemeClr val="tx1"/>
            </a:solidFill>
            <a:latin typeface="Cambria" panose="02040503050406030204" pitchFamily="18" charset="0"/>
          </a:endParaRPr>
        </a:p>
      </dgm:t>
    </dgm:pt>
    <dgm:pt modelId="{CCD9E474-D1AC-4884-8729-015FC74C7A07}" type="parTrans" cxnId="{C72B0F14-8CCA-486A-9F3C-BC5FCF834CF4}">
      <dgm:prSet/>
      <dgm:spPr/>
      <dgm:t>
        <a:bodyPr/>
        <a:lstStyle/>
        <a:p>
          <a:endParaRPr lang="en-IN"/>
        </a:p>
      </dgm:t>
    </dgm:pt>
    <dgm:pt modelId="{ACDA6E54-CA20-4A92-8CF3-4FAD74F680D5}" type="sibTrans" cxnId="{C72B0F14-8CCA-486A-9F3C-BC5FCF834CF4}">
      <dgm:prSet/>
      <dgm:spPr/>
      <dgm:t>
        <a:bodyPr/>
        <a:lstStyle/>
        <a:p>
          <a:endParaRPr lang="en-IN"/>
        </a:p>
      </dgm:t>
    </dgm:pt>
    <dgm:pt modelId="{0FD94B87-7990-4072-9C14-C93E1E1673CE}">
      <dgm:prSet phldrT="[Text]"/>
      <dgm:spPr>
        <a:solidFill>
          <a:srgbClr val="FFC000"/>
        </a:solidFill>
      </dgm:spPr>
      <dgm:t>
        <a:bodyPr/>
        <a:lstStyle/>
        <a:p>
          <a:r>
            <a:rPr lang="en-IN" b="1" dirty="0" smtClean="0">
              <a:solidFill>
                <a:srgbClr val="33305A"/>
              </a:solidFill>
              <a:latin typeface="Cambria" panose="02040503050406030204" pitchFamily="18" charset="0"/>
            </a:rPr>
            <a:t>Teamwork</a:t>
          </a:r>
          <a:endParaRPr lang="en-IN" b="1" dirty="0">
            <a:solidFill>
              <a:srgbClr val="33305A"/>
            </a:solidFill>
            <a:latin typeface="Cambria" panose="02040503050406030204" pitchFamily="18" charset="0"/>
          </a:endParaRPr>
        </a:p>
      </dgm:t>
    </dgm:pt>
    <dgm:pt modelId="{A9495135-94D0-4BFB-BDF0-E084E0174B26}" type="parTrans" cxnId="{0603B884-5322-4BA1-A624-7C861FE48E20}">
      <dgm:prSet/>
      <dgm:spPr/>
      <dgm:t>
        <a:bodyPr/>
        <a:lstStyle/>
        <a:p>
          <a:endParaRPr lang="en-IN"/>
        </a:p>
      </dgm:t>
    </dgm:pt>
    <dgm:pt modelId="{C97BDDC0-A0AB-43DD-AEDF-F48CB76604CE}" type="sibTrans" cxnId="{0603B884-5322-4BA1-A624-7C861FE48E20}">
      <dgm:prSet/>
      <dgm:spPr/>
      <dgm:t>
        <a:bodyPr/>
        <a:lstStyle/>
        <a:p>
          <a:endParaRPr lang="en-IN"/>
        </a:p>
      </dgm:t>
    </dgm:pt>
    <dgm:pt modelId="{E3F6B4C0-A041-4B2C-B18F-1813FC517F24}">
      <dgm:prSet phldrT="[Text]"/>
      <dgm:spPr>
        <a:solidFill>
          <a:srgbClr val="FFC000"/>
        </a:solidFill>
      </dgm:spPr>
      <dgm:t>
        <a:bodyPr/>
        <a:lstStyle/>
        <a:p>
          <a:r>
            <a:rPr lang="en-IN" dirty="0" smtClean="0">
              <a:solidFill>
                <a:schemeClr val="tx1"/>
              </a:solidFill>
              <a:latin typeface="Cambria" panose="02040503050406030204" pitchFamily="18" charset="0"/>
            </a:rPr>
            <a:t>Monthly Review</a:t>
          </a:r>
          <a:endParaRPr lang="en-IN" dirty="0">
            <a:solidFill>
              <a:schemeClr val="tx1"/>
            </a:solidFill>
            <a:latin typeface="Cambria" panose="02040503050406030204" pitchFamily="18" charset="0"/>
          </a:endParaRPr>
        </a:p>
      </dgm:t>
    </dgm:pt>
    <dgm:pt modelId="{16294032-697A-4777-B888-6037B44760D8}" type="parTrans" cxnId="{0DA7544C-4533-4E9D-9043-57E0F79118DD}">
      <dgm:prSet/>
      <dgm:spPr/>
      <dgm:t>
        <a:bodyPr/>
        <a:lstStyle/>
        <a:p>
          <a:endParaRPr lang="en-IN"/>
        </a:p>
      </dgm:t>
    </dgm:pt>
    <dgm:pt modelId="{BFA18D61-636B-49D2-8529-D261F31AEEC7}" type="sibTrans" cxnId="{0DA7544C-4533-4E9D-9043-57E0F79118DD}">
      <dgm:prSet/>
      <dgm:spPr/>
      <dgm:t>
        <a:bodyPr/>
        <a:lstStyle/>
        <a:p>
          <a:endParaRPr lang="en-IN"/>
        </a:p>
      </dgm:t>
    </dgm:pt>
    <dgm:pt modelId="{5AE3E829-1FCA-4AC3-BB96-D32EC12D133E}">
      <dgm:prSet phldrT="[Text]"/>
      <dgm:spPr>
        <a:solidFill>
          <a:srgbClr val="FFC000"/>
        </a:solidFill>
      </dgm:spPr>
      <dgm:t>
        <a:bodyPr/>
        <a:lstStyle/>
        <a:p>
          <a:r>
            <a:rPr lang="en-IN" dirty="0" smtClean="0">
              <a:solidFill>
                <a:schemeClr val="tx1"/>
              </a:solidFill>
              <a:latin typeface="Cambria" panose="02040503050406030204" pitchFamily="18" charset="0"/>
            </a:rPr>
            <a:t>Product Trainings</a:t>
          </a:r>
          <a:endParaRPr lang="en-IN" dirty="0">
            <a:solidFill>
              <a:schemeClr val="tx1"/>
            </a:solidFill>
            <a:latin typeface="Cambria" panose="02040503050406030204" pitchFamily="18" charset="0"/>
          </a:endParaRPr>
        </a:p>
      </dgm:t>
    </dgm:pt>
    <dgm:pt modelId="{BABC6087-F5E1-42AF-99CE-DAE8639293C2}" type="parTrans" cxnId="{512576EE-E59C-4149-8669-2F4718048CB4}">
      <dgm:prSet/>
      <dgm:spPr/>
      <dgm:t>
        <a:bodyPr/>
        <a:lstStyle/>
        <a:p>
          <a:endParaRPr lang="en-IN"/>
        </a:p>
      </dgm:t>
    </dgm:pt>
    <dgm:pt modelId="{9377C3F0-BA4C-43F7-9C4E-8E04A55E3304}" type="sibTrans" cxnId="{512576EE-E59C-4149-8669-2F4718048CB4}">
      <dgm:prSet/>
      <dgm:spPr/>
      <dgm:t>
        <a:bodyPr/>
        <a:lstStyle/>
        <a:p>
          <a:endParaRPr lang="en-IN"/>
        </a:p>
      </dgm:t>
    </dgm:pt>
    <dgm:pt modelId="{543865C7-7C75-433F-ADEE-71ECA583A674}">
      <dgm:prSet phldrT="[Text]"/>
      <dgm:spPr>
        <a:solidFill>
          <a:srgbClr val="FFC000"/>
        </a:solidFill>
      </dgm:spPr>
      <dgm:t>
        <a:bodyPr/>
        <a:lstStyle/>
        <a:p>
          <a:r>
            <a:rPr lang="en-IN" dirty="0" smtClean="0">
              <a:solidFill>
                <a:schemeClr val="tx1"/>
              </a:solidFill>
              <a:latin typeface="Cambria" panose="02040503050406030204" pitchFamily="18" charset="0"/>
            </a:rPr>
            <a:t>Speedy Disbursals</a:t>
          </a:r>
          <a:endParaRPr lang="en-IN" dirty="0">
            <a:solidFill>
              <a:schemeClr val="tx1"/>
            </a:solidFill>
            <a:latin typeface="Cambria" panose="02040503050406030204" pitchFamily="18" charset="0"/>
          </a:endParaRPr>
        </a:p>
      </dgm:t>
    </dgm:pt>
    <dgm:pt modelId="{98C3E315-8FC4-4591-945E-0D183FB4AE55}" type="parTrans" cxnId="{4D7C12A0-0BBC-47B8-9DBD-81946FCC1A3D}">
      <dgm:prSet/>
      <dgm:spPr/>
      <dgm:t>
        <a:bodyPr/>
        <a:lstStyle/>
        <a:p>
          <a:endParaRPr lang="en-IN"/>
        </a:p>
      </dgm:t>
    </dgm:pt>
    <dgm:pt modelId="{AB6F6A08-D1E0-4015-9537-120F01A9E561}" type="sibTrans" cxnId="{4D7C12A0-0BBC-47B8-9DBD-81946FCC1A3D}">
      <dgm:prSet/>
      <dgm:spPr/>
      <dgm:t>
        <a:bodyPr/>
        <a:lstStyle/>
        <a:p>
          <a:endParaRPr lang="en-IN"/>
        </a:p>
      </dgm:t>
    </dgm:pt>
    <dgm:pt modelId="{7E72F6D0-3473-485C-B857-C5AAC8D72F14}">
      <dgm:prSet phldrT="[Text]"/>
      <dgm:spPr>
        <a:solidFill>
          <a:srgbClr val="FFC000"/>
        </a:solidFill>
      </dgm:spPr>
      <dgm:t>
        <a:bodyPr/>
        <a:lstStyle/>
        <a:p>
          <a:r>
            <a:rPr lang="en-IN" dirty="0" smtClean="0">
              <a:solidFill>
                <a:schemeClr val="tx1"/>
              </a:solidFill>
              <a:latin typeface="Cambria" panose="02040503050406030204" pitchFamily="18" charset="0"/>
            </a:rPr>
            <a:t>Less Documentation</a:t>
          </a:r>
          <a:endParaRPr lang="en-IN" dirty="0">
            <a:solidFill>
              <a:schemeClr val="tx1"/>
            </a:solidFill>
            <a:latin typeface="Cambria" panose="02040503050406030204" pitchFamily="18" charset="0"/>
          </a:endParaRPr>
        </a:p>
      </dgm:t>
    </dgm:pt>
    <dgm:pt modelId="{DBCF5700-2545-43ED-89DC-98D713B4DB23}" type="parTrans" cxnId="{6E5C6138-8BDA-47D6-924B-EF19E89800BA}">
      <dgm:prSet/>
      <dgm:spPr/>
      <dgm:t>
        <a:bodyPr/>
        <a:lstStyle/>
        <a:p>
          <a:endParaRPr lang="en-IN"/>
        </a:p>
      </dgm:t>
    </dgm:pt>
    <dgm:pt modelId="{2BB8178F-ED20-45CC-A2D0-3E3F8E05A5DF}" type="sibTrans" cxnId="{6E5C6138-8BDA-47D6-924B-EF19E89800BA}">
      <dgm:prSet/>
      <dgm:spPr/>
      <dgm:t>
        <a:bodyPr/>
        <a:lstStyle/>
        <a:p>
          <a:endParaRPr lang="en-IN"/>
        </a:p>
      </dgm:t>
    </dgm:pt>
    <dgm:pt modelId="{D79B0521-A3D9-404B-B77B-6F4453A51E89}" type="pres">
      <dgm:prSet presAssocID="{9F671BCD-6A56-4856-BC21-AFDF0F1E6AC1}" presName="linear" presStyleCnt="0">
        <dgm:presLayoutVars>
          <dgm:dir/>
          <dgm:resizeHandles val="exact"/>
        </dgm:presLayoutVars>
      </dgm:prSet>
      <dgm:spPr/>
      <dgm:t>
        <a:bodyPr/>
        <a:lstStyle/>
        <a:p>
          <a:endParaRPr lang="en-US"/>
        </a:p>
      </dgm:t>
    </dgm:pt>
    <dgm:pt modelId="{6FBF7D73-09D2-4F40-AB14-006D4B7F753E}" type="pres">
      <dgm:prSet presAssocID="{DAEB9D69-E86F-41FC-BD74-A60F8FAA41C5}" presName="comp" presStyleCnt="0"/>
      <dgm:spPr/>
    </dgm:pt>
    <dgm:pt modelId="{ADBC9F36-E098-42BB-AB77-72E6C9FAD80C}" type="pres">
      <dgm:prSet presAssocID="{DAEB9D69-E86F-41FC-BD74-A60F8FAA41C5}" presName="box" presStyleLbl="node1" presStyleIdx="0" presStyleCnt="4" custScaleY="90909" custLinFactNeighborX="476"/>
      <dgm:spPr/>
      <dgm:t>
        <a:bodyPr/>
        <a:lstStyle/>
        <a:p>
          <a:endParaRPr lang="en-IN"/>
        </a:p>
      </dgm:t>
    </dgm:pt>
    <dgm:pt modelId="{1A6BB9D7-815E-4B20-A080-B5E1E0D75E5C}" type="pres">
      <dgm:prSet presAssocID="{DAEB9D69-E86F-41FC-BD74-A60F8FAA41C5}" presName="img"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D8D3857D-094C-479C-81E0-3F4125088870}" type="pres">
      <dgm:prSet presAssocID="{DAEB9D69-E86F-41FC-BD74-A60F8FAA41C5}" presName="text" presStyleLbl="node1" presStyleIdx="0" presStyleCnt="4">
        <dgm:presLayoutVars>
          <dgm:bulletEnabled val="1"/>
        </dgm:presLayoutVars>
      </dgm:prSet>
      <dgm:spPr/>
      <dgm:t>
        <a:bodyPr/>
        <a:lstStyle/>
        <a:p>
          <a:endParaRPr lang="en-IN"/>
        </a:p>
      </dgm:t>
    </dgm:pt>
    <dgm:pt modelId="{3FE16F84-0C29-40B4-8FE8-C552B5FDADEF}" type="pres">
      <dgm:prSet presAssocID="{29E6AFBC-CB33-4A0A-8265-4024A5D662D3}" presName="spacer" presStyleCnt="0"/>
      <dgm:spPr/>
    </dgm:pt>
    <dgm:pt modelId="{84644538-06C8-4192-A413-94DD64C9C502}" type="pres">
      <dgm:prSet presAssocID="{CAD9981C-3AE0-4C36-BD81-36DAEB4AF96F}" presName="comp" presStyleCnt="0"/>
      <dgm:spPr/>
    </dgm:pt>
    <dgm:pt modelId="{FE7030F3-EA93-4552-BD7D-D4D8EB5E97D0}" type="pres">
      <dgm:prSet presAssocID="{CAD9981C-3AE0-4C36-BD81-36DAEB4AF96F}" presName="box" presStyleLbl="node1" presStyleIdx="1" presStyleCnt="4" custLinFactNeighborX="476"/>
      <dgm:spPr/>
      <dgm:t>
        <a:bodyPr/>
        <a:lstStyle/>
        <a:p>
          <a:endParaRPr lang="en-IN"/>
        </a:p>
      </dgm:t>
    </dgm:pt>
    <dgm:pt modelId="{407FD298-4345-46DC-B5A1-7DE441825308}" type="pres">
      <dgm:prSet presAssocID="{CAD9981C-3AE0-4C36-BD81-36DAEB4AF96F}" presName="img"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7917EFA2-7F1E-421E-A7E5-03C9554922FF}" type="pres">
      <dgm:prSet presAssocID="{CAD9981C-3AE0-4C36-BD81-36DAEB4AF96F}" presName="text" presStyleLbl="node1" presStyleIdx="1" presStyleCnt="4">
        <dgm:presLayoutVars>
          <dgm:bulletEnabled val="1"/>
        </dgm:presLayoutVars>
      </dgm:prSet>
      <dgm:spPr/>
      <dgm:t>
        <a:bodyPr/>
        <a:lstStyle/>
        <a:p>
          <a:endParaRPr lang="en-IN"/>
        </a:p>
      </dgm:t>
    </dgm:pt>
    <dgm:pt modelId="{2784310E-0BCA-48BE-9E95-28C05F34FBFE}" type="pres">
      <dgm:prSet presAssocID="{444E760F-84BB-4AE4-BA63-223470D4F286}" presName="spacer" presStyleCnt="0"/>
      <dgm:spPr/>
    </dgm:pt>
    <dgm:pt modelId="{5B899F2A-6057-47FF-AF40-434B95E48BC1}" type="pres">
      <dgm:prSet presAssocID="{03F364F6-AC8C-4B2F-97B6-3AEF8B9E76FE}" presName="comp" presStyleCnt="0"/>
      <dgm:spPr/>
    </dgm:pt>
    <dgm:pt modelId="{13C13299-A0A6-411A-A5F1-64DBF3064E9B}" type="pres">
      <dgm:prSet presAssocID="{03F364F6-AC8C-4B2F-97B6-3AEF8B9E76FE}" presName="box" presStyleLbl="node1" presStyleIdx="2" presStyleCnt="4"/>
      <dgm:spPr/>
      <dgm:t>
        <a:bodyPr/>
        <a:lstStyle/>
        <a:p>
          <a:endParaRPr lang="en-IN"/>
        </a:p>
      </dgm:t>
    </dgm:pt>
    <dgm:pt modelId="{955AA9B4-F390-42F4-B21D-1037C7624D9F}" type="pres">
      <dgm:prSet presAssocID="{03F364F6-AC8C-4B2F-97B6-3AEF8B9E76FE}"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72E9EF97-2C33-44AB-B086-D8E6A2617492}" type="pres">
      <dgm:prSet presAssocID="{03F364F6-AC8C-4B2F-97B6-3AEF8B9E76FE}" presName="text" presStyleLbl="node1" presStyleIdx="2" presStyleCnt="4">
        <dgm:presLayoutVars>
          <dgm:bulletEnabled val="1"/>
        </dgm:presLayoutVars>
      </dgm:prSet>
      <dgm:spPr/>
      <dgm:t>
        <a:bodyPr/>
        <a:lstStyle/>
        <a:p>
          <a:endParaRPr lang="en-IN"/>
        </a:p>
      </dgm:t>
    </dgm:pt>
    <dgm:pt modelId="{A253DA3E-3B93-40F6-833B-45C83607F8E7}" type="pres">
      <dgm:prSet presAssocID="{A262A139-E329-4085-8E83-8173AE95DA4F}" presName="spacer" presStyleCnt="0"/>
      <dgm:spPr/>
    </dgm:pt>
    <dgm:pt modelId="{651E0BF9-8B7F-476F-AAD0-2EE6D3346B10}" type="pres">
      <dgm:prSet presAssocID="{0FD94B87-7990-4072-9C14-C93E1E1673CE}" presName="comp" presStyleCnt="0"/>
      <dgm:spPr/>
    </dgm:pt>
    <dgm:pt modelId="{DFE4658C-2C35-4FC7-AEDD-0B65461884A4}" type="pres">
      <dgm:prSet presAssocID="{0FD94B87-7990-4072-9C14-C93E1E1673CE}" presName="box" presStyleLbl="node1" presStyleIdx="3" presStyleCnt="4"/>
      <dgm:spPr/>
      <dgm:t>
        <a:bodyPr/>
        <a:lstStyle/>
        <a:p>
          <a:endParaRPr lang="en-IN"/>
        </a:p>
      </dgm:t>
    </dgm:pt>
    <dgm:pt modelId="{4C0812E5-327E-4A32-B4F4-1A6B856F2001}" type="pres">
      <dgm:prSet presAssocID="{0FD94B87-7990-4072-9C14-C93E1E1673CE}"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2DAE4B46-8EC4-4A36-8225-2C734305A2C2}" type="pres">
      <dgm:prSet presAssocID="{0FD94B87-7990-4072-9C14-C93E1E1673CE}" presName="text" presStyleLbl="node1" presStyleIdx="3" presStyleCnt="4">
        <dgm:presLayoutVars>
          <dgm:bulletEnabled val="1"/>
        </dgm:presLayoutVars>
      </dgm:prSet>
      <dgm:spPr/>
      <dgm:t>
        <a:bodyPr/>
        <a:lstStyle/>
        <a:p>
          <a:endParaRPr lang="en-IN"/>
        </a:p>
      </dgm:t>
    </dgm:pt>
  </dgm:ptLst>
  <dgm:cxnLst>
    <dgm:cxn modelId="{5FFB13A5-F26B-4C03-B0E3-F1FF21FF1614}" type="presOf" srcId="{27EAEFC4-6A9E-4400-A18C-E65D2C8DF227}" destId="{ADBC9F36-E098-42BB-AB77-72E6C9FAD80C}" srcOrd="0" destOrd="1" presId="urn:microsoft.com/office/officeart/2005/8/layout/vList4"/>
    <dgm:cxn modelId="{AC117C29-EA7E-4491-8BE8-D4E4057F02AD}" srcId="{DAEB9D69-E86F-41FC-BD74-A60F8FAA41C5}" destId="{27EAEFC4-6A9E-4400-A18C-E65D2C8DF227}" srcOrd="0" destOrd="0" parTransId="{8213AC17-8623-4074-A517-CA2A9365519A}" sibTransId="{0FB8454B-DC3B-4C06-8187-FC3AA4E97D36}"/>
    <dgm:cxn modelId="{9C82BFBD-9EB0-4472-8793-51B569C117E2}" srcId="{CAD9981C-3AE0-4C36-BD81-36DAEB4AF96F}" destId="{0DB58D1B-4527-4A7E-9739-53433EEFC4AD}" srcOrd="0" destOrd="0" parTransId="{E6E0B257-0793-4157-8ABE-F8D3137C058A}" sibTransId="{087EC528-1C0B-48CD-AE5C-7B94BD464FF9}"/>
    <dgm:cxn modelId="{B6D4569B-9818-42D3-807B-6DB120729CD5}" type="presOf" srcId="{03F364F6-AC8C-4B2F-97B6-3AEF8B9E76FE}" destId="{13C13299-A0A6-411A-A5F1-64DBF3064E9B}" srcOrd="0" destOrd="0" presId="urn:microsoft.com/office/officeart/2005/8/layout/vList4"/>
    <dgm:cxn modelId="{CC256895-EEAC-40E8-917C-3EAD33ED074A}" srcId="{9F671BCD-6A56-4856-BC21-AFDF0F1E6AC1}" destId="{CAD9981C-3AE0-4C36-BD81-36DAEB4AF96F}" srcOrd="1" destOrd="0" parTransId="{82FF0CC3-5C9C-4122-A214-20424F11EAF8}" sibTransId="{444E760F-84BB-4AE4-BA63-223470D4F286}"/>
    <dgm:cxn modelId="{77B6286B-0D7C-4D71-8EBF-4040A5C7F08D}" type="presOf" srcId="{517FA39E-7367-418A-A10B-441EDB3A0A0F}" destId="{13C13299-A0A6-411A-A5F1-64DBF3064E9B}" srcOrd="0" destOrd="1" presId="urn:microsoft.com/office/officeart/2005/8/layout/vList4"/>
    <dgm:cxn modelId="{9072EFBB-D4C9-4B24-B51A-74D966C6E27A}" type="presOf" srcId="{03F364F6-AC8C-4B2F-97B6-3AEF8B9E76FE}" destId="{72E9EF97-2C33-44AB-B086-D8E6A2617492}" srcOrd="1" destOrd="0" presId="urn:microsoft.com/office/officeart/2005/8/layout/vList4"/>
    <dgm:cxn modelId="{0DA7544C-4533-4E9D-9043-57E0F79118DD}" srcId="{0FD94B87-7990-4072-9C14-C93E1E1673CE}" destId="{E3F6B4C0-A041-4B2C-B18F-1813FC517F24}" srcOrd="0" destOrd="0" parTransId="{16294032-697A-4777-B888-6037B44760D8}" sibTransId="{BFA18D61-636B-49D2-8529-D261F31AEEC7}"/>
    <dgm:cxn modelId="{0AFB76BE-B204-43AA-8B52-F859523ED673}" type="presOf" srcId="{E3F6B4C0-A041-4B2C-B18F-1813FC517F24}" destId="{2DAE4B46-8EC4-4A36-8225-2C734305A2C2}" srcOrd="1" destOrd="1" presId="urn:microsoft.com/office/officeart/2005/8/layout/vList4"/>
    <dgm:cxn modelId="{1635DCDE-B348-44CE-91BB-23C7C8DDED19}" type="presOf" srcId="{39B63716-0C17-44F6-9B8C-1F79EC1D3F09}" destId="{2DAE4B46-8EC4-4A36-8225-2C734305A2C2}" srcOrd="1" destOrd="2" presId="urn:microsoft.com/office/officeart/2005/8/layout/vList4"/>
    <dgm:cxn modelId="{7695F2F8-147D-41A2-84C4-B06FF6789578}" type="presOf" srcId="{7E72F6D0-3473-485C-B857-C5AAC8D72F14}" destId="{FE7030F3-EA93-4552-BD7D-D4D8EB5E97D0}" srcOrd="0" destOrd="3" presId="urn:microsoft.com/office/officeart/2005/8/layout/vList4"/>
    <dgm:cxn modelId="{F213E971-F400-4A9C-8D91-F67FEFDB2D63}" type="presOf" srcId="{5AE3E829-1FCA-4AC3-BB96-D32EC12D133E}" destId="{DFE4658C-2C35-4FC7-AEDD-0B65461884A4}" srcOrd="0" destOrd="3" presId="urn:microsoft.com/office/officeart/2005/8/layout/vList4"/>
    <dgm:cxn modelId="{D179256A-1FF9-41C6-B2F7-AC2F9C7A6FE0}" type="presOf" srcId="{E3F6B4C0-A041-4B2C-B18F-1813FC517F24}" destId="{DFE4658C-2C35-4FC7-AEDD-0B65461884A4}" srcOrd="0" destOrd="1" presId="urn:microsoft.com/office/officeart/2005/8/layout/vList4"/>
    <dgm:cxn modelId="{AFF99557-1814-49FA-BA91-BF055787E7E9}" type="presOf" srcId="{67259E56-1C99-426A-8EDE-8276FD71DCEA}" destId="{ADBC9F36-E098-42BB-AB77-72E6C9FAD80C}" srcOrd="0" destOrd="2" presId="urn:microsoft.com/office/officeart/2005/8/layout/vList4"/>
    <dgm:cxn modelId="{269DE5A6-CA6B-493B-BF0D-9EAA6DF933D7}" type="presOf" srcId="{7E72F6D0-3473-485C-B857-C5AAC8D72F14}" destId="{7917EFA2-7F1E-421E-A7E5-03C9554922FF}" srcOrd="1" destOrd="3" presId="urn:microsoft.com/office/officeart/2005/8/layout/vList4"/>
    <dgm:cxn modelId="{0603B884-5322-4BA1-A624-7C861FE48E20}" srcId="{9F671BCD-6A56-4856-BC21-AFDF0F1E6AC1}" destId="{0FD94B87-7990-4072-9C14-C93E1E1673CE}" srcOrd="3" destOrd="0" parTransId="{A9495135-94D0-4BFB-BDF0-E084E0174B26}" sibTransId="{C97BDDC0-A0AB-43DD-AEDF-F48CB76604CE}"/>
    <dgm:cxn modelId="{910E658D-21F9-4D54-AC3E-E09C077D1743}" type="presOf" srcId="{CAD9981C-3AE0-4C36-BD81-36DAEB4AF96F}" destId="{7917EFA2-7F1E-421E-A7E5-03C9554922FF}" srcOrd="1" destOrd="0" presId="urn:microsoft.com/office/officeart/2005/8/layout/vList4"/>
    <dgm:cxn modelId="{3240B40C-39CB-4903-808C-B905B2FC9272}" type="presOf" srcId="{CAD9981C-3AE0-4C36-BD81-36DAEB4AF96F}" destId="{FE7030F3-EA93-4552-BD7D-D4D8EB5E97D0}" srcOrd="0" destOrd="0" presId="urn:microsoft.com/office/officeart/2005/8/layout/vList4"/>
    <dgm:cxn modelId="{7CA58FE4-B0A5-46D7-B16D-AFD6A00C2261}" type="presOf" srcId="{543865C7-7C75-433F-ADEE-71ECA583A674}" destId="{7917EFA2-7F1E-421E-A7E5-03C9554922FF}" srcOrd="1" destOrd="2" presId="urn:microsoft.com/office/officeart/2005/8/layout/vList4"/>
    <dgm:cxn modelId="{EA6FBC9E-72B3-4E11-BEA1-962DD2F79F27}" type="presOf" srcId="{39B63716-0C17-44F6-9B8C-1F79EC1D3F09}" destId="{DFE4658C-2C35-4FC7-AEDD-0B65461884A4}" srcOrd="0" destOrd="2" presId="urn:microsoft.com/office/officeart/2005/8/layout/vList4"/>
    <dgm:cxn modelId="{80AB6934-2807-4A84-9940-CD78F576B9FD}" type="presOf" srcId="{5AE3E829-1FCA-4AC3-BB96-D32EC12D133E}" destId="{2DAE4B46-8EC4-4A36-8225-2C734305A2C2}" srcOrd="1" destOrd="3" presId="urn:microsoft.com/office/officeart/2005/8/layout/vList4"/>
    <dgm:cxn modelId="{B70C4BCE-859C-4E8C-BD44-08C147E08406}" srcId="{9F671BCD-6A56-4856-BC21-AFDF0F1E6AC1}" destId="{03F364F6-AC8C-4B2F-97B6-3AEF8B9E76FE}" srcOrd="2" destOrd="0" parTransId="{6EC54D17-3531-429B-9EE6-0905E969ADD2}" sibTransId="{A262A139-E329-4085-8E83-8173AE95DA4F}"/>
    <dgm:cxn modelId="{40C612C5-298F-405F-A70E-46CC7A54487E}" type="presOf" srcId="{543865C7-7C75-433F-ADEE-71ECA583A674}" destId="{FE7030F3-EA93-4552-BD7D-D4D8EB5E97D0}" srcOrd="0" destOrd="2" presId="urn:microsoft.com/office/officeart/2005/8/layout/vList4"/>
    <dgm:cxn modelId="{B67188F9-7B75-4172-937D-1329CB643490}" type="presOf" srcId="{1A9D4FA4-D342-464A-B3B7-689FF3C79A76}" destId="{72E9EF97-2C33-44AB-B086-D8E6A2617492}" srcOrd="1" destOrd="2" presId="urn:microsoft.com/office/officeart/2005/8/layout/vList4"/>
    <dgm:cxn modelId="{FB18D782-0640-47C2-93AC-3FA50CE64652}" type="presOf" srcId="{9F671BCD-6A56-4856-BC21-AFDF0F1E6AC1}" destId="{D79B0521-A3D9-404B-B77B-6F4453A51E89}" srcOrd="0" destOrd="0" presId="urn:microsoft.com/office/officeart/2005/8/layout/vList4"/>
    <dgm:cxn modelId="{4D7C12A0-0BBC-47B8-9DBD-81946FCC1A3D}" srcId="{CAD9981C-3AE0-4C36-BD81-36DAEB4AF96F}" destId="{543865C7-7C75-433F-ADEE-71ECA583A674}" srcOrd="1" destOrd="0" parTransId="{98C3E315-8FC4-4591-945E-0D183FB4AE55}" sibTransId="{AB6F6A08-D1E0-4015-9537-120F01A9E561}"/>
    <dgm:cxn modelId="{6E5C6138-8BDA-47D6-924B-EF19E89800BA}" srcId="{CAD9981C-3AE0-4C36-BD81-36DAEB4AF96F}" destId="{7E72F6D0-3473-485C-B857-C5AAC8D72F14}" srcOrd="2" destOrd="0" parTransId="{DBCF5700-2545-43ED-89DC-98D713B4DB23}" sibTransId="{2BB8178F-ED20-45CC-A2D0-3E3F8E05A5DF}"/>
    <dgm:cxn modelId="{43A8D7D2-F03D-4046-A81C-8128D5E37B16}" srcId="{9F671BCD-6A56-4856-BC21-AFDF0F1E6AC1}" destId="{DAEB9D69-E86F-41FC-BD74-A60F8FAA41C5}" srcOrd="0" destOrd="0" parTransId="{6ABD4AAD-8CB5-4197-B5FA-7A406E7D09ED}" sibTransId="{29E6AFBC-CB33-4A0A-8265-4024A5D662D3}"/>
    <dgm:cxn modelId="{C3F4C59C-A78B-4899-AE51-573733810E73}" srcId="{03F364F6-AC8C-4B2F-97B6-3AEF8B9E76FE}" destId="{1A9D4FA4-D342-464A-B3B7-689FF3C79A76}" srcOrd="1" destOrd="0" parTransId="{D7F6CC05-7612-4581-953D-69A1CA9C24CD}" sibTransId="{238FB001-D373-4EF2-84EE-0B66ED085440}"/>
    <dgm:cxn modelId="{43D10388-5CFC-4F99-B0C3-359366613341}" type="presOf" srcId="{67259E56-1C99-426A-8EDE-8276FD71DCEA}" destId="{D8D3857D-094C-479C-81E0-3F4125088870}" srcOrd="1" destOrd="2" presId="urn:microsoft.com/office/officeart/2005/8/layout/vList4"/>
    <dgm:cxn modelId="{3FBDD36C-FBDC-4D72-A2AD-C312384075BC}" srcId="{DAEB9D69-E86F-41FC-BD74-A60F8FAA41C5}" destId="{67259E56-1C99-426A-8EDE-8276FD71DCEA}" srcOrd="1" destOrd="0" parTransId="{C840EB0A-469E-4BB6-A152-70229365F4D6}" sibTransId="{B24AEF11-57A3-42BB-822A-F0DA4067125C}"/>
    <dgm:cxn modelId="{C07578B5-4CFF-41E8-94D0-60A50771ECBB}" type="presOf" srcId="{27EAEFC4-6A9E-4400-A18C-E65D2C8DF227}" destId="{D8D3857D-094C-479C-81E0-3F4125088870}" srcOrd="1" destOrd="1" presId="urn:microsoft.com/office/officeart/2005/8/layout/vList4"/>
    <dgm:cxn modelId="{DDD0E8AE-4994-4A1D-9775-1C7274ECBB92}" type="presOf" srcId="{DAEB9D69-E86F-41FC-BD74-A60F8FAA41C5}" destId="{D8D3857D-094C-479C-81E0-3F4125088870}" srcOrd="1" destOrd="0" presId="urn:microsoft.com/office/officeart/2005/8/layout/vList4"/>
    <dgm:cxn modelId="{81139856-C0F3-437C-80D8-4DCADE1228C5}" type="presOf" srcId="{DAEB9D69-E86F-41FC-BD74-A60F8FAA41C5}" destId="{ADBC9F36-E098-42BB-AB77-72E6C9FAD80C}" srcOrd="0" destOrd="0" presId="urn:microsoft.com/office/officeart/2005/8/layout/vList4"/>
    <dgm:cxn modelId="{C062E01C-7FB4-4B25-9C14-D259BA8F34CB}" srcId="{03F364F6-AC8C-4B2F-97B6-3AEF8B9E76FE}" destId="{517FA39E-7367-418A-A10B-441EDB3A0A0F}" srcOrd="0" destOrd="0" parTransId="{B36275D2-C7DA-413E-9978-6E69878287AA}" sibTransId="{3B155A9A-A64E-4318-A8FA-DE4430972C62}"/>
    <dgm:cxn modelId="{B7F9BF3A-8223-4F97-8CE3-1B657198D53C}" type="presOf" srcId="{517FA39E-7367-418A-A10B-441EDB3A0A0F}" destId="{72E9EF97-2C33-44AB-B086-D8E6A2617492}" srcOrd="1" destOrd="1" presId="urn:microsoft.com/office/officeart/2005/8/layout/vList4"/>
    <dgm:cxn modelId="{C72B0F14-8CCA-486A-9F3C-BC5FCF834CF4}" srcId="{0FD94B87-7990-4072-9C14-C93E1E1673CE}" destId="{39B63716-0C17-44F6-9B8C-1F79EC1D3F09}" srcOrd="1" destOrd="0" parTransId="{CCD9E474-D1AC-4884-8729-015FC74C7A07}" sibTransId="{ACDA6E54-CA20-4A92-8CF3-4FAD74F680D5}"/>
    <dgm:cxn modelId="{051A6172-F4F8-4EC8-8C57-D9B5CFC4772C}" type="presOf" srcId="{0DB58D1B-4527-4A7E-9739-53433EEFC4AD}" destId="{FE7030F3-EA93-4552-BD7D-D4D8EB5E97D0}" srcOrd="0" destOrd="1" presId="urn:microsoft.com/office/officeart/2005/8/layout/vList4"/>
    <dgm:cxn modelId="{512576EE-E59C-4149-8669-2F4718048CB4}" srcId="{0FD94B87-7990-4072-9C14-C93E1E1673CE}" destId="{5AE3E829-1FCA-4AC3-BB96-D32EC12D133E}" srcOrd="2" destOrd="0" parTransId="{BABC6087-F5E1-42AF-99CE-DAE8639293C2}" sibTransId="{9377C3F0-BA4C-43F7-9C4E-8E04A55E3304}"/>
    <dgm:cxn modelId="{EA38B024-82D1-431B-BC5F-43C646D2E710}" type="presOf" srcId="{1A9D4FA4-D342-464A-B3B7-689FF3C79A76}" destId="{13C13299-A0A6-411A-A5F1-64DBF3064E9B}" srcOrd="0" destOrd="2" presId="urn:microsoft.com/office/officeart/2005/8/layout/vList4"/>
    <dgm:cxn modelId="{BB5BB622-D386-42CD-811D-0BB4A9C31E93}" type="presOf" srcId="{0FD94B87-7990-4072-9C14-C93E1E1673CE}" destId="{DFE4658C-2C35-4FC7-AEDD-0B65461884A4}" srcOrd="0" destOrd="0" presId="urn:microsoft.com/office/officeart/2005/8/layout/vList4"/>
    <dgm:cxn modelId="{C2079F8C-642D-4B79-A3FE-58C91A42BCD6}" type="presOf" srcId="{0FD94B87-7990-4072-9C14-C93E1E1673CE}" destId="{2DAE4B46-8EC4-4A36-8225-2C734305A2C2}" srcOrd="1" destOrd="0" presId="urn:microsoft.com/office/officeart/2005/8/layout/vList4"/>
    <dgm:cxn modelId="{E3AE3EB3-54BD-4C20-BAB7-A5645190B376}" type="presOf" srcId="{0DB58D1B-4527-4A7E-9739-53433EEFC4AD}" destId="{7917EFA2-7F1E-421E-A7E5-03C9554922FF}" srcOrd="1" destOrd="1" presId="urn:microsoft.com/office/officeart/2005/8/layout/vList4"/>
    <dgm:cxn modelId="{9B212E96-B142-40B7-A4EC-81194E75D856}" type="presParOf" srcId="{D79B0521-A3D9-404B-B77B-6F4453A51E89}" destId="{6FBF7D73-09D2-4F40-AB14-006D4B7F753E}" srcOrd="0" destOrd="0" presId="urn:microsoft.com/office/officeart/2005/8/layout/vList4"/>
    <dgm:cxn modelId="{3BAAB2BD-BABD-4B5E-BA26-A898C06026CA}" type="presParOf" srcId="{6FBF7D73-09D2-4F40-AB14-006D4B7F753E}" destId="{ADBC9F36-E098-42BB-AB77-72E6C9FAD80C}" srcOrd="0" destOrd="0" presId="urn:microsoft.com/office/officeart/2005/8/layout/vList4"/>
    <dgm:cxn modelId="{A6CD947E-70C5-483C-A3EB-6EA3EEC9683D}" type="presParOf" srcId="{6FBF7D73-09D2-4F40-AB14-006D4B7F753E}" destId="{1A6BB9D7-815E-4B20-A080-B5E1E0D75E5C}" srcOrd="1" destOrd="0" presId="urn:microsoft.com/office/officeart/2005/8/layout/vList4"/>
    <dgm:cxn modelId="{CA7291DD-7218-4B1B-B221-B1170DB3B21E}" type="presParOf" srcId="{6FBF7D73-09D2-4F40-AB14-006D4B7F753E}" destId="{D8D3857D-094C-479C-81E0-3F4125088870}" srcOrd="2" destOrd="0" presId="urn:microsoft.com/office/officeart/2005/8/layout/vList4"/>
    <dgm:cxn modelId="{D6B93A89-DEF7-4B30-B5E4-EB4B5A57BCA2}" type="presParOf" srcId="{D79B0521-A3D9-404B-B77B-6F4453A51E89}" destId="{3FE16F84-0C29-40B4-8FE8-C552B5FDADEF}" srcOrd="1" destOrd="0" presId="urn:microsoft.com/office/officeart/2005/8/layout/vList4"/>
    <dgm:cxn modelId="{AACA0CEE-55EB-4DEA-85EB-AB8FB8A17D67}" type="presParOf" srcId="{D79B0521-A3D9-404B-B77B-6F4453A51E89}" destId="{84644538-06C8-4192-A413-94DD64C9C502}" srcOrd="2" destOrd="0" presId="urn:microsoft.com/office/officeart/2005/8/layout/vList4"/>
    <dgm:cxn modelId="{9569E08C-106C-4D5C-8676-97C3219DFB74}" type="presParOf" srcId="{84644538-06C8-4192-A413-94DD64C9C502}" destId="{FE7030F3-EA93-4552-BD7D-D4D8EB5E97D0}" srcOrd="0" destOrd="0" presId="urn:microsoft.com/office/officeart/2005/8/layout/vList4"/>
    <dgm:cxn modelId="{D98FA621-468B-4498-B65E-B13532E0A805}" type="presParOf" srcId="{84644538-06C8-4192-A413-94DD64C9C502}" destId="{407FD298-4345-46DC-B5A1-7DE441825308}" srcOrd="1" destOrd="0" presId="urn:microsoft.com/office/officeart/2005/8/layout/vList4"/>
    <dgm:cxn modelId="{61536670-B9DB-4579-BB0B-CA6A90E905DE}" type="presParOf" srcId="{84644538-06C8-4192-A413-94DD64C9C502}" destId="{7917EFA2-7F1E-421E-A7E5-03C9554922FF}" srcOrd="2" destOrd="0" presId="urn:microsoft.com/office/officeart/2005/8/layout/vList4"/>
    <dgm:cxn modelId="{131A8292-4C4D-4559-95C2-CFE396A187A7}" type="presParOf" srcId="{D79B0521-A3D9-404B-B77B-6F4453A51E89}" destId="{2784310E-0BCA-48BE-9E95-28C05F34FBFE}" srcOrd="3" destOrd="0" presId="urn:microsoft.com/office/officeart/2005/8/layout/vList4"/>
    <dgm:cxn modelId="{069A6A5A-6C81-4D37-9123-D37DEC216C76}" type="presParOf" srcId="{D79B0521-A3D9-404B-B77B-6F4453A51E89}" destId="{5B899F2A-6057-47FF-AF40-434B95E48BC1}" srcOrd="4" destOrd="0" presId="urn:microsoft.com/office/officeart/2005/8/layout/vList4"/>
    <dgm:cxn modelId="{A9A7A2BC-1466-41C0-A952-EB682307655A}" type="presParOf" srcId="{5B899F2A-6057-47FF-AF40-434B95E48BC1}" destId="{13C13299-A0A6-411A-A5F1-64DBF3064E9B}" srcOrd="0" destOrd="0" presId="urn:microsoft.com/office/officeart/2005/8/layout/vList4"/>
    <dgm:cxn modelId="{092ED105-EE17-44E0-97C7-86A87224248D}" type="presParOf" srcId="{5B899F2A-6057-47FF-AF40-434B95E48BC1}" destId="{955AA9B4-F390-42F4-B21D-1037C7624D9F}" srcOrd="1" destOrd="0" presId="urn:microsoft.com/office/officeart/2005/8/layout/vList4"/>
    <dgm:cxn modelId="{4AD0C11B-5A16-429B-A871-DEE0475223F2}" type="presParOf" srcId="{5B899F2A-6057-47FF-AF40-434B95E48BC1}" destId="{72E9EF97-2C33-44AB-B086-D8E6A2617492}" srcOrd="2" destOrd="0" presId="urn:microsoft.com/office/officeart/2005/8/layout/vList4"/>
    <dgm:cxn modelId="{78892B52-0A17-46DE-99B7-ED55619138BD}" type="presParOf" srcId="{D79B0521-A3D9-404B-B77B-6F4453A51E89}" destId="{A253DA3E-3B93-40F6-833B-45C83607F8E7}" srcOrd="5" destOrd="0" presId="urn:microsoft.com/office/officeart/2005/8/layout/vList4"/>
    <dgm:cxn modelId="{79DE9895-C686-4CE0-8516-E0CD74469F3C}" type="presParOf" srcId="{D79B0521-A3D9-404B-B77B-6F4453A51E89}" destId="{651E0BF9-8B7F-476F-AAD0-2EE6D3346B10}" srcOrd="6" destOrd="0" presId="urn:microsoft.com/office/officeart/2005/8/layout/vList4"/>
    <dgm:cxn modelId="{8BF33332-9FC8-4504-AAD0-C7496D22FEFC}" type="presParOf" srcId="{651E0BF9-8B7F-476F-AAD0-2EE6D3346B10}" destId="{DFE4658C-2C35-4FC7-AEDD-0B65461884A4}" srcOrd="0" destOrd="0" presId="urn:microsoft.com/office/officeart/2005/8/layout/vList4"/>
    <dgm:cxn modelId="{7E99C1D7-CF25-4CA7-83B8-90F7E36C3466}" type="presParOf" srcId="{651E0BF9-8B7F-476F-AAD0-2EE6D3346B10}" destId="{4C0812E5-327E-4A32-B4F4-1A6B856F2001}" srcOrd="1" destOrd="0" presId="urn:microsoft.com/office/officeart/2005/8/layout/vList4"/>
    <dgm:cxn modelId="{D3E6466D-A2D0-4F94-8928-448DF19940EF}" type="presParOf" srcId="{651E0BF9-8B7F-476F-AAD0-2EE6D3346B10}" destId="{2DAE4B46-8EC4-4A36-8225-2C734305A2C2}"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45A32-9F59-4D17-85F3-7F799D199CCD}">
      <dsp:nvSpPr>
        <dsp:cNvPr id="0" name=""/>
        <dsp:cNvSpPr/>
      </dsp:nvSpPr>
      <dsp:spPr>
        <a:xfrm>
          <a:off x="76211" y="76198"/>
          <a:ext cx="2252390" cy="1351434"/>
        </a:xfrm>
        <a:prstGeom prst="roundRect">
          <a:avLst>
            <a:gd name="adj" fmla="val 10000"/>
          </a:avLst>
        </a:prstGeom>
        <a:solidFill>
          <a:srgbClr val="33305A"/>
        </a:solidFill>
        <a:ln w="38100" cap="flat" cmpd="sng" algn="ctr">
          <a:solidFill>
            <a:srgbClr val="FFC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Established in 1994</a:t>
          </a:r>
        </a:p>
      </dsp:txBody>
      <dsp:txXfrm>
        <a:off x="115793" y="115780"/>
        <a:ext cx="2173226" cy="1272270"/>
      </dsp:txXfrm>
    </dsp:sp>
    <dsp:sp modelId="{B83B30F9-1D4D-4F42-B350-F7734E74791F}">
      <dsp:nvSpPr>
        <dsp:cNvPr id="0" name=""/>
        <dsp:cNvSpPr/>
      </dsp:nvSpPr>
      <dsp:spPr>
        <a:xfrm>
          <a:off x="2418206" y="465589"/>
          <a:ext cx="494097" cy="552867"/>
        </a:xfrm>
        <a:prstGeom prst="rightArrow">
          <a:avLst>
            <a:gd name="adj1" fmla="val 60000"/>
            <a:gd name="adj2" fmla="val 50000"/>
          </a:avLst>
        </a:prstGeom>
        <a:solidFill>
          <a:srgbClr val="FFC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418206" y="576162"/>
        <a:ext cx="345868" cy="331721"/>
      </dsp:txXfrm>
    </dsp:sp>
    <dsp:sp modelId="{8236B765-A36C-443B-8B2D-C874ACCFE087}">
      <dsp:nvSpPr>
        <dsp:cNvPr id="0" name=""/>
        <dsp:cNvSpPr/>
      </dsp:nvSpPr>
      <dsp:spPr>
        <a:xfrm>
          <a:off x="3018847" y="76198"/>
          <a:ext cx="2252390" cy="1351434"/>
        </a:xfrm>
        <a:prstGeom prst="roundRect">
          <a:avLst>
            <a:gd name="adj" fmla="val 10000"/>
          </a:avLst>
        </a:prstGeom>
        <a:solidFill>
          <a:srgbClr val="33305A"/>
        </a:solidFill>
        <a:ln w="38100" cap="flat" cmpd="sng" algn="ctr">
          <a:solidFill>
            <a:srgbClr val="FFC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US" sz="2000" b="1" kern="1200" dirty="0" smtClean="0">
              <a:solidFill>
                <a:schemeClr val="bg1"/>
              </a:solidFill>
            </a:rPr>
            <a:t>Leading Indian SME Asset Financial Institution</a:t>
          </a:r>
          <a:endParaRPr lang="en-US" sz="2000" b="1" kern="1200" dirty="0"/>
        </a:p>
      </dsp:txBody>
      <dsp:txXfrm>
        <a:off x="3058429" y="115780"/>
        <a:ext cx="2173226" cy="1272270"/>
      </dsp:txXfrm>
    </dsp:sp>
    <dsp:sp modelId="{7B3B1803-85C7-46AB-B8E0-D1EBB52355CD}">
      <dsp:nvSpPr>
        <dsp:cNvPr id="0" name=""/>
        <dsp:cNvSpPr/>
      </dsp:nvSpPr>
      <dsp:spPr>
        <a:xfrm rot="90438">
          <a:off x="5412915" y="463600"/>
          <a:ext cx="426750" cy="552867"/>
        </a:xfrm>
        <a:prstGeom prst="rightArrow">
          <a:avLst>
            <a:gd name="adj1" fmla="val 60000"/>
            <a:gd name="adj2" fmla="val 50000"/>
          </a:avLst>
        </a:prstGeom>
        <a:solidFill>
          <a:srgbClr val="FFC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412937" y="572489"/>
        <a:ext cx="298725" cy="331721"/>
      </dsp:txXfrm>
    </dsp:sp>
    <dsp:sp modelId="{E0CE5B10-FF85-43CB-9C5D-5FECD49DA38B}">
      <dsp:nvSpPr>
        <dsp:cNvPr id="0" name=""/>
        <dsp:cNvSpPr/>
      </dsp:nvSpPr>
      <dsp:spPr>
        <a:xfrm>
          <a:off x="5867400" y="76198"/>
          <a:ext cx="2252390" cy="1351434"/>
        </a:xfrm>
        <a:prstGeom prst="roundRect">
          <a:avLst>
            <a:gd name="adj" fmla="val 10000"/>
          </a:avLst>
        </a:prstGeom>
        <a:solidFill>
          <a:srgbClr val="33305A"/>
        </a:solidFill>
        <a:ln w="38100" cap="flat" cmpd="sng" algn="ctr">
          <a:solidFill>
            <a:srgbClr val="FFC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Listed at BSE &amp; DSE </a:t>
          </a:r>
          <a:endParaRPr lang="en-US" sz="2000" b="1" kern="1200" dirty="0">
            <a:solidFill>
              <a:schemeClr val="bg1"/>
            </a:solidFill>
          </a:endParaRPr>
        </a:p>
      </dsp:txBody>
      <dsp:txXfrm>
        <a:off x="5906982" y="115780"/>
        <a:ext cx="2173226" cy="1272270"/>
      </dsp:txXfrm>
    </dsp:sp>
    <dsp:sp modelId="{5F3BF7E8-C2FB-47B8-9C11-9C113D0620A0}">
      <dsp:nvSpPr>
        <dsp:cNvPr id="0" name=""/>
        <dsp:cNvSpPr/>
      </dsp:nvSpPr>
      <dsp:spPr>
        <a:xfrm rot="5384670">
          <a:off x="6831484" y="1484649"/>
          <a:ext cx="408527" cy="508526"/>
        </a:xfrm>
        <a:prstGeom prst="rightArrow">
          <a:avLst>
            <a:gd name="adj1" fmla="val 60000"/>
            <a:gd name="adj2" fmla="val 50000"/>
          </a:avLst>
        </a:prstGeom>
        <a:solidFill>
          <a:srgbClr val="FFC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6882917" y="1534649"/>
        <a:ext cx="305116" cy="285969"/>
      </dsp:txXfrm>
    </dsp:sp>
    <dsp:sp modelId="{1D22C4DD-45DF-46AE-AB2E-103659E239A1}">
      <dsp:nvSpPr>
        <dsp:cNvPr id="0" name=""/>
        <dsp:cNvSpPr/>
      </dsp:nvSpPr>
      <dsp:spPr>
        <a:xfrm>
          <a:off x="5943599" y="2209797"/>
          <a:ext cx="2252390" cy="1351434"/>
        </a:xfrm>
        <a:prstGeom prst="roundRect">
          <a:avLst>
            <a:gd name="adj" fmla="val 10000"/>
          </a:avLst>
        </a:prstGeom>
        <a:solidFill>
          <a:srgbClr val="33305A"/>
        </a:solidFill>
        <a:ln w="38100" cap="flat" cmpd="sng" algn="ctr">
          <a:solidFill>
            <a:srgbClr val="FFC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Disbursements till date: Rs 5000 Cr</a:t>
          </a:r>
          <a:endParaRPr lang="en-US" sz="2200" kern="1200" dirty="0">
            <a:solidFill>
              <a:schemeClr val="bg1"/>
            </a:solidFill>
          </a:endParaRPr>
        </a:p>
      </dsp:txBody>
      <dsp:txXfrm>
        <a:off x="5983181" y="2249379"/>
        <a:ext cx="2173226" cy="1272270"/>
      </dsp:txXfrm>
    </dsp:sp>
    <dsp:sp modelId="{8733F8FA-9061-458F-9C6A-2F74B4212B3E}">
      <dsp:nvSpPr>
        <dsp:cNvPr id="0" name=""/>
        <dsp:cNvSpPr/>
      </dsp:nvSpPr>
      <dsp:spPr>
        <a:xfrm rot="10776099">
          <a:off x="5381589" y="2705163"/>
          <a:ext cx="485817" cy="429049"/>
        </a:xfrm>
        <a:prstGeom prst="rightArrow">
          <a:avLst>
            <a:gd name="adj1" fmla="val 60000"/>
            <a:gd name="adj2" fmla="val 50000"/>
          </a:avLst>
        </a:prstGeom>
        <a:solidFill>
          <a:srgbClr val="FFC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510302" y="2790526"/>
        <a:ext cx="357102" cy="257429"/>
      </dsp:txXfrm>
    </dsp:sp>
    <dsp:sp modelId="{37E06F98-DEFF-421C-8D3E-FC7F6CA92A93}">
      <dsp:nvSpPr>
        <dsp:cNvPr id="0" name=""/>
        <dsp:cNvSpPr/>
      </dsp:nvSpPr>
      <dsp:spPr>
        <a:xfrm>
          <a:off x="3043510" y="2229961"/>
          <a:ext cx="2252390" cy="1351434"/>
        </a:xfrm>
        <a:prstGeom prst="roundRect">
          <a:avLst>
            <a:gd name="adj" fmla="val 10000"/>
          </a:avLst>
        </a:prstGeom>
        <a:solidFill>
          <a:srgbClr val="33305A"/>
        </a:solidFill>
        <a:ln w="38100" cap="flat" cmpd="sng" algn="ctr">
          <a:solidFill>
            <a:srgbClr val="FFC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Motilal invested in Intec as the first PE fund </a:t>
          </a:r>
          <a:endParaRPr lang="en-US" sz="2200" kern="1200" dirty="0">
            <a:solidFill>
              <a:schemeClr val="bg1"/>
            </a:solidFill>
          </a:endParaRPr>
        </a:p>
      </dsp:txBody>
      <dsp:txXfrm>
        <a:off x="3083092" y="2269543"/>
        <a:ext cx="2173226" cy="1272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89DB0-0549-4D19-8B4F-736531558068}">
      <dsp:nvSpPr>
        <dsp:cNvPr id="0" name=""/>
        <dsp:cNvSpPr/>
      </dsp:nvSpPr>
      <dsp:spPr>
        <a:xfrm>
          <a:off x="1981186" y="0"/>
          <a:ext cx="6400812" cy="1571624"/>
        </a:xfrm>
        <a:prstGeom prst="rightArrow">
          <a:avLst>
            <a:gd name="adj1" fmla="val 75000"/>
            <a:gd name="adj2" fmla="val 50000"/>
          </a:avLst>
        </a:prstGeom>
        <a:solidFill>
          <a:srgbClr val="FFC000">
            <a:alpha val="90000"/>
          </a:srgb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276225" lvl="1" indent="-190500" algn="l" defTabSz="1200150">
            <a:lnSpc>
              <a:spcPct val="90000"/>
            </a:lnSpc>
            <a:spcBef>
              <a:spcPct val="0"/>
            </a:spcBef>
            <a:spcAft>
              <a:spcPct val="15000"/>
            </a:spcAft>
            <a:buChar char="••"/>
          </a:pPr>
          <a:r>
            <a:rPr lang="en-US" sz="2700" kern="1200" smtClean="0"/>
            <a:t>Standard Assets </a:t>
          </a:r>
          <a:endParaRPr lang="en-IN" sz="2700" kern="1200" dirty="0"/>
        </a:p>
        <a:p>
          <a:pPr marL="276225" lvl="1" indent="-190500" algn="l" defTabSz="1200150">
            <a:lnSpc>
              <a:spcPct val="90000"/>
            </a:lnSpc>
            <a:spcBef>
              <a:spcPct val="0"/>
            </a:spcBef>
            <a:spcAft>
              <a:spcPct val="15000"/>
            </a:spcAft>
            <a:buChar char="••"/>
          </a:pPr>
          <a:r>
            <a:rPr lang="en-US" sz="2700" kern="1200" smtClean="0"/>
            <a:t>Revenue Generating Assets</a:t>
          </a:r>
          <a:endParaRPr lang="en-IN" sz="2700" kern="1200" dirty="0"/>
        </a:p>
      </dsp:txBody>
      <dsp:txXfrm>
        <a:off x="1981186" y="196453"/>
        <a:ext cx="5811453" cy="1178718"/>
      </dsp:txXfrm>
    </dsp:sp>
    <dsp:sp modelId="{B96D4020-D82E-46EB-BC33-B414AA4996A5}">
      <dsp:nvSpPr>
        <dsp:cNvPr id="0" name=""/>
        <dsp:cNvSpPr/>
      </dsp:nvSpPr>
      <dsp:spPr>
        <a:xfrm>
          <a:off x="152393" y="0"/>
          <a:ext cx="1676399" cy="1571624"/>
        </a:xfrm>
        <a:prstGeom prst="roundRect">
          <a:avLst/>
        </a:prstGeom>
        <a:solidFill>
          <a:srgbClr val="33305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smtClean="0"/>
            <a:t>Asset</a:t>
          </a:r>
          <a:endParaRPr lang="en-US" sz="3500" kern="1200" dirty="0" smtClean="0"/>
        </a:p>
      </dsp:txBody>
      <dsp:txXfrm>
        <a:off x="229113" y="76720"/>
        <a:ext cx="1522959" cy="1418184"/>
      </dsp:txXfrm>
    </dsp:sp>
    <dsp:sp modelId="{E56C88E1-9E5D-49F1-874F-DF6322A0BE7C}">
      <dsp:nvSpPr>
        <dsp:cNvPr id="0" name=""/>
        <dsp:cNvSpPr/>
      </dsp:nvSpPr>
      <dsp:spPr>
        <a:xfrm>
          <a:off x="1981177" y="1676405"/>
          <a:ext cx="6400812" cy="1571624"/>
        </a:xfrm>
        <a:prstGeom prst="rightArrow">
          <a:avLst>
            <a:gd name="adj1" fmla="val 75000"/>
            <a:gd name="adj2" fmla="val 50000"/>
          </a:avLst>
        </a:prstGeom>
        <a:solidFill>
          <a:srgbClr val="33305A">
            <a:alpha val="90000"/>
          </a:srgbClr>
        </a:solidFill>
        <a:ln w="9525" cap="flat" cmpd="sng" algn="ctr">
          <a:solidFill>
            <a:schemeClr val="accent5">
              <a:tint val="40000"/>
              <a:alpha val="90000"/>
              <a:hueOff val="-5370241"/>
              <a:satOff val="24126"/>
              <a:lumOff val="16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276225" lvl="1" indent="-190500" algn="l" defTabSz="1200150">
            <a:lnSpc>
              <a:spcPct val="90000"/>
            </a:lnSpc>
            <a:spcBef>
              <a:spcPct val="0"/>
            </a:spcBef>
            <a:spcAft>
              <a:spcPct val="15000"/>
            </a:spcAft>
            <a:buChar char="••"/>
          </a:pPr>
          <a:r>
            <a:rPr lang="en-US" sz="2700" kern="1200" dirty="0" smtClean="0">
              <a:solidFill>
                <a:schemeClr val="bg1"/>
              </a:solidFill>
            </a:rPr>
            <a:t>Viability based analysis.</a:t>
          </a:r>
          <a:endParaRPr lang="en-IN" sz="2700" kern="1200" dirty="0">
            <a:solidFill>
              <a:schemeClr val="bg1"/>
            </a:solidFill>
          </a:endParaRPr>
        </a:p>
        <a:p>
          <a:pPr marL="276225" lvl="1" indent="-190500" algn="l" defTabSz="1200150">
            <a:lnSpc>
              <a:spcPct val="90000"/>
            </a:lnSpc>
            <a:spcBef>
              <a:spcPct val="0"/>
            </a:spcBef>
            <a:spcAft>
              <a:spcPct val="15000"/>
            </a:spcAft>
            <a:buChar char="••"/>
          </a:pPr>
          <a:r>
            <a:rPr lang="en-US" sz="2700" kern="1200" dirty="0" smtClean="0">
              <a:solidFill>
                <a:schemeClr val="bg1"/>
              </a:solidFill>
            </a:rPr>
            <a:t>Cash flow based credit appraisal.</a:t>
          </a:r>
          <a:endParaRPr lang="en-IN" sz="2700" kern="1200" dirty="0">
            <a:solidFill>
              <a:schemeClr val="bg1"/>
            </a:solidFill>
          </a:endParaRPr>
        </a:p>
      </dsp:txBody>
      <dsp:txXfrm>
        <a:off x="1981177" y="1872858"/>
        <a:ext cx="5811453" cy="1178718"/>
      </dsp:txXfrm>
    </dsp:sp>
    <dsp:sp modelId="{E49C0DCF-5D02-47B1-940D-492CE6934914}">
      <dsp:nvSpPr>
        <dsp:cNvPr id="0" name=""/>
        <dsp:cNvSpPr/>
      </dsp:nvSpPr>
      <dsp:spPr>
        <a:xfrm>
          <a:off x="152393" y="1701346"/>
          <a:ext cx="1676399" cy="1571624"/>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smtClean="0"/>
            <a:t>Credit Norm</a:t>
          </a:r>
          <a:endParaRPr lang="en-IN" sz="3500" kern="1200" dirty="0"/>
        </a:p>
      </dsp:txBody>
      <dsp:txXfrm>
        <a:off x="229113" y="1778066"/>
        <a:ext cx="1522959" cy="1418184"/>
      </dsp:txXfrm>
    </dsp:sp>
    <dsp:sp modelId="{01482426-FC81-4EEF-9CE1-FE2F9BCF36D7}">
      <dsp:nvSpPr>
        <dsp:cNvPr id="0" name=""/>
        <dsp:cNvSpPr/>
      </dsp:nvSpPr>
      <dsp:spPr>
        <a:xfrm>
          <a:off x="1981177" y="3457574"/>
          <a:ext cx="6400812" cy="1571624"/>
        </a:xfrm>
        <a:prstGeom prst="rightArrow">
          <a:avLst>
            <a:gd name="adj1" fmla="val 75000"/>
            <a:gd name="adj2" fmla="val 50000"/>
          </a:avLst>
        </a:prstGeom>
        <a:solidFill>
          <a:srgbClr val="FFC000">
            <a:alpha val="90000"/>
          </a:srgb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marL="276225" lvl="1" indent="-190500" algn="l" defTabSz="1200150">
            <a:lnSpc>
              <a:spcPct val="90000"/>
            </a:lnSpc>
            <a:spcBef>
              <a:spcPct val="0"/>
            </a:spcBef>
            <a:spcAft>
              <a:spcPct val="15000"/>
            </a:spcAft>
            <a:buChar char="••"/>
          </a:pPr>
          <a:r>
            <a:rPr lang="en-US" sz="2700" kern="1200" smtClean="0"/>
            <a:t>End to End TAT of 5-7 days</a:t>
          </a:r>
          <a:endParaRPr lang="en-IN" sz="2700" kern="1200" dirty="0"/>
        </a:p>
        <a:p>
          <a:pPr marL="276225" lvl="1" indent="-190500" algn="l" defTabSz="1200150">
            <a:lnSpc>
              <a:spcPct val="90000"/>
            </a:lnSpc>
            <a:spcBef>
              <a:spcPct val="0"/>
            </a:spcBef>
            <a:spcAft>
              <a:spcPct val="15000"/>
            </a:spcAft>
            <a:buChar char="••"/>
          </a:pPr>
          <a:r>
            <a:rPr lang="en-US" sz="2700" kern="1200" smtClean="0"/>
            <a:t>Easy Documentation</a:t>
          </a:r>
          <a:endParaRPr lang="en-IN" sz="2700" kern="1200" dirty="0"/>
        </a:p>
      </dsp:txBody>
      <dsp:txXfrm>
        <a:off x="1981177" y="3654027"/>
        <a:ext cx="5811453" cy="1178718"/>
      </dsp:txXfrm>
    </dsp:sp>
    <dsp:sp modelId="{BFFABB3A-D7FC-46A7-B95B-BD39A2611581}">
      <dsp:nvSpPr>
        <dsp:cNvPr id="0" name=""/>
        <dsp:cNvSpPr/>
      </dsp:nvSpPr>
      <dsp:spPr>
        <a:xfrm>
          <a:off x="152393" y="3457574"/>
          <a:ext cx="1676399" cy="1571624"/>
        </a:xfrm>
        <a:prstGeom prst="roundRect">
          <a:avLst/>
        </a:prstGeom>
        <a:solidFill>
          <a:srgbClr val="33305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smtClean="0"/>
            <a:t>TAT</a:t>
          </a:r>
          <a:endParaRPr lang="en-IN" sz="3500" kern="1200" dirty="0"/>
        </a:p>
      </dsp:txBody>
      <dsp:txXfrm>
        <a:off x="229113" y="3534294"/>
        <a:ext cx="1522959" cy="1418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0D574-3316-46B0-A98D-904AAE69BE55}">
      <dsp:nvSpPr>
        <dsp:cNvPr id="0" name=""/>
        <dsp:cNvSpPr/>
      </dsp:nvSpPr>
      <dsp:spPr>
        <a:xfrm>
          <a:off x="1389888" y="429"/>
          <a:ext cx="1563624" cy="68881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Auto &amp; Engineering </a:t>
          </a:r>
          <a:endParaRPr lang="en-US" sz="1400" kern="1200" dirty="0"/>
        </a:p>
      </dsp:txBody>
      <dsp:txXfrm>
        <a:off x="1423513" y="34054"/>
        <a:ext cx="1496374" cy="621563"/>
      </dsp:txXfrm>
    </dsp:sp>
    <dsp:sp modelId="{B8691EA3-F06D-43DE-884F-A599C71DFBB5}">
      <dsp:nvSpPr>
        <dsp:cNvPr id="0" name=""/>
        <dsp:cNvSpPr/>
      </dsp:nvSpPr>
      <dsp:spPr>
        <a:xfrm>
          <a:off x="1389888" y="723684"/>
          <a:ext cx="1563624" cy="68881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Printing and Packaging</a:t>
          </a:r>
        </a:p>
      </dsp:txBody>
      <dsp:txXfrm>
        <a:off x="1423513" y="757309"/>
        <a:ext cx="1496374" cy="621563"/>
      </dsp:txXfrm>
    </dsp:sp>
    <dsp:sp modelId="{9ECAAAD4-DEC9-4B08-83E2-7F60706991AE}">
      <dsp:nvSpPr>
        <dsp:cNvPr id="0" name=""/>
        <dsp:cNvSpPr/>
      </dsp:nvSpPr>
      <dsp:spPr>
        <a:xfrm>
          <a:off x="1389888" y="1446938"/>
          <a:ext cx="1563624" cy="68881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Plastic and Injection Molding</a:t>
          </a:r>
        </a:p>
      </dsp:txBody>
      <dsp:txXfrm>
        <a:off x="1423513" y="1480563"/>
        <a:ext cx="1496374" cy="621563"/>
      </dsp:txXfrm>
    </dsp:sp>
    <dsp:sp modelId="{D306979E-9300-4794-B033-3B674D9C3C3D}">
      <dsp:nvSpPr>
        <dsp:cNvPr id="0" name=""/>
        <dsp:cNvSpPr/>
      </dsp:nvSpPr>
      <dsp:spPr>
        <a:xfrm>
          <a:off x="1389888" y="2170193"/>
          <a:ext cx="1563624" cy="68881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Cambria" panose="02040503050406030204" pitchFamily="18" charset="0"/>
            </a:rPr>
            <a:t>Pharma, Medical and Healthcare</a:t>
          </a:r>
        </a:p>
      </dsp:txBody>
      <dsp:txXfrm>
        <a:off x="1423513" y="2203818"/>
        <a:ext cx="1496374" cy="621563"/>
      </dsp:txXfrm>
    </dsp:sp>
    <dsp:sp modelId="{D5FEE2C0-A8F7-4786-9618-87B064EF2ACF}">
      <dsp:nvSpPr>
        <dsp:cNvPr id="0" name=""/>
        <dsp:cNvSpPr/>
      </dsp:nvSpPr>
      <dsp:spPr>
        <a:xfrm>
          <a:off x="1389888" y="2893447"/>
          <a:ext cx="1563624" cy="68881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Food Processing</a:t>
          </a:r>
        </a:p>
      </dsp:txBody>
      <dsp:txXfrm>
        <a:off x="1423513" y="2927072"/>
        <a:ext cx="1496374" cy="621563"/>
      </dsp:txXfrm>
    </dsp:sp>
    <dsp:sp modelId="{79B2291C-97BB-4EC2-9076-BED3AC5FD3BE}">
      <dsp:nvSpPr>
        <dsp:cNvPr id="0" name=""/>
        <dsp:cNvSpPr/>
      </dsp:nvSpPr>
      <dsp:spPr>
        <a:xfrm>
          <a:off x="1389888" y="3616702"/>
          <a:ext cx="1563624" cy="68881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Retailers</a:t>
          </a:r>
        </a:p>
      </dsp:txBody>
      <dsp:txXfrm>
        <a:off x="1423513" y="3650327"/>
        <a:ext cx="1496374" cy="621563"/>
      </dsp:txXfrm>
    </dsp:sp>
    <dsp:sp modelId="{3D2C5BC7-C08F-4611-A74D-7415B319C546}">
      <dsp:nvSpPr>
        <dsp:cNvPr id="0" name=""/>
        <dsp:cNvSpPr/>
      </dsp:nvSpPr>
      <dsp:spPr>
        <a:xfrm>
          <a:off x="1389888" y="4339956"/>
          <a:ext cx="1563624" cy="68881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Professional Services </a:t>
          </a:r>
        </a:p>
      </dsp:txBody>
      <dsp:txXfrm>
        <a:off x="1423513" y="4373581"/>
        <a:ext cx="1496374" cy="621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17398-2F81-4DEF-8718-8D8C6C014EF9}">
      <dsp:nvSpPr>
        <dsp:cNvPr id="0" name=""/>
        <dsp:cNvSpPr/>
      </dsp:nvSpPr>
      <dsp:spPr>
        <a:xfrm>
          <a:off x="1463040" y="205"/>
          <a:ext cx="1645920" cy="6205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Education</a:t>
          </a:r>
          <a:endParaRPr lang="en-US" sz="1200" kern="1200" dirty="0"/>
        </a:p>
      </dsp:txBody>
      <dsp:txXfrm>
        <a:off x="1493330" y="30495"/>
        <a:ext cx="1585340" cy="559921"/>
      </dsp:txXfrm>
    </dsp:sp>
    <dsp:sp modelId="{4E6F4308-AFE9-4A2B-97E6-27F451AD1806}">
      <dsp:nvSpPr>
        <dsp:cNvPr id="0" name=""/>
        <dsp:cNvSpPr/>
      </dsp:nvSpPr>
      <dsp:spPr>
        <a:xfrm>
          <a:off x="1463040" y="651732"/>
          <a:ext cx="1645920" cy="6205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Infrastructure</a:t>
          </a:r>
        </a:p>
      </dsp:txBody>
      <dsp:txXfrm>
        <a:off x="1493330" y="682022"/>
        <a:ext cx="1585340" cy="559921"/>
      </dsp:txXfrm>
    </dsp:sp>
    <dsp:sp modelId="{D1AB0352-9687-4BCD-8479-56C55371E3FD}">
      <dsp:nvSpPr>
        <dsp:cNvPr id="0" name=""/>
        <dsp:cNvSpPr/>
      </dsp:nvSpPr>
      <dsp:spPr>
        <a:xfrm>
          <a:off x="1463040" y="1303259"/>
          <a:ext cx="1645920" cy="6205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Construction</a:t>
          </a:r>
        </a:p>
      </dsp:txBody>
      <dsp:txXfrm>
        <a:off x="1493330" y="1333549"/>
        <a:ext cx="1585340" cy="559921"/>
      </dsp:txXfrm>
    </dsp:sp>
    <dsp:sp modelId="{758BDD82-D284-42A1-B5B7-209B3FA08D60}">
      <dsp:nvSpPr>
        <dsp:cNvPr id="0" name=""/>
        <dsp:cNvSpPr/>
      </dsp:nvSpPr>
      <dsp:spPr>
        <a:xfrm>
          <a:off x="1463040" y="1954785"/>
          <a:ext cx="1645920" cy="6205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latin typeface="Cambria" panose="02040503050406030204" pitchFamily="18" charset="0"/>
            </a:rPr>
            <a:t>Leather</a:t>
          </a:r>
        </a:p>
      </dsp:txBody>
      <dsp:txXfrm>
        <a:off x="1493330" y="1985075"/>
        <a:ext cx="1585340" cy="559921"/>
      </dsp:txXfrm>
    </dsp:sp>
    <dsp:sp modelId="{92BE266D-0D61-490E-98C3-969EB3A0D0A5}">
      <dsp:nvSpPr>
        <dsp:cNvPr id="0" name=""/>
        <dsp:cNvSpPr/>
      </dsp:nvSpPr>
      <dsp:spPr>
        <a:xfrm>
          <a:off x="1463040" y="2606312"/>
          <a:ext cx="1645920" cy="6205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Textiles</a:t>
          </a:r>
        </a:p>
      </dsp:txBody>
      <dsp:txXfrm>
        <a:off x="1493330" y="2636602"/>
        <a:ext cx="1585340" cy="559921"/>
      </dsp:txXfrm>
    </dsp:sp>
    <dsp:sp modelId="{572C2990-E3D7-4D83-A524-B0612AD91BEE}">
      <dsp:nvSpPr>
        <dsp:cNvPr id="0" name=""/>
        <dsp:cNvSpPr/>
      </dsp:nvSpPr>
      <dsp:spPr>
        <a:xfrm>
          <a:off x="1463040" y="3257839"/>
          <a:ext cx="1645920" cy="6205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Metals</a:t>
          </a:r>
        </a:p>
      </dsp:txBody>
      <dsp:txXfrm>
        <a:off x="1493330" y="3288129"/>
        <a:ext cx="1585340" cy="559921"/>
      </dsp:txXfrm>
    </dsp:sp>
    <dsp:sp modelId="{3EE05D81-19FE-431D-A511-3FFACCBB7B65}">
      <dsp:nvSpPr>
        <dsp:cNvPr id="0" name=""/>
        <dsp:cNvSpPr/>
      </dsp:nvSpPr>
      <dsp:spPr>
        <a:xfrm>
          <a:off x="1463040" y="3909366"/>
          <a:ext cx="1645920" cy="6205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Rubber</a:t>
          </a:r>
        </a:p>
      </dsp:txBody>
      <dsp:txXfrm>
        <a:off x="1493330" y="3939656"/>
        <a:ext cx="1585340" cy="559921"/>
      </dsp:txXfrm>
    </dsp:sp>
    <dsp:sp modelId="{0C0102B5-9FD2-477C-8B0B-E72AD0776307}">
      <dsp:nvSpPr>
        <dsp:cNvPr id="0" name=""/>
        <dsp:cNvSpPr/>
      </dsp:nvSpPr>
      <dsp:spPr>
        <a:xfrm>
          <a:off x="1463040" y="4560892"/>
          <a:ext cx="1645920" cy="6205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Capital Goods &amp; Industrial Equipment</a:t>
          </a:r>
        </a:p>
      </dsp:txBody>
      <dsp:txXfrm>
        <a:off x="1493330" y="4591182"/>
        <a:ext cx="1585340" cy="559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C63F7-138F-459A-BE6B-DF1C3E3A7F13}">
      <dsp:nvSpPr>
        <dsp:cNvPr id="0" name=""/>
        <dsp:cNvSpPr/>
      </dsp:nvSpPr>
      <dsp:spPr>
        <a:xfrm>
          <a:off x="3562879" y="199"/>
          <a:ext cx="1930545" cy="1518046"/>
        </a:xfrm>
        <a:prstGeom prst="ellipse">
          <a:avLst/>
        </a:prstGeom>
        <a:solidFill>
          <a:srgbClr val="3330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bg1"/>
              </a:solidFill>
              <a:latin typeface="Cambria" panose="02040503050406030204" pitchFamily="18" charset="0"/>
            </a:rPr>
            <a:t>Simple &amp; Fast Processes</a:t>
          </a:r>
          <a:endParaRPr lang="en-IN" sz="1400" b="1" kern="1200" dirty="0">
            <a:solidFill>
              <a:schemeClr val="bg1"/>
            </a:solidFill>
            <a:latin typeface="Cambria" panose="02040503050406030204" pitchFamily="18" charset="0"/>
          </a:endParaRPr>
        </a:p>
      </dsp:txBody>
      <dsp:txXfrm>
        <a:off x="3845601" y="222512"/>
        <a:ext cx="1365101" cy="1073420"/>
      </dsp:txXfrm>
    </dsp:sp>
    <dsp:sp modelId="{34294A88-1F21-4ACF-9482-DF0A0893C217}">
      <dsp:nvSpPr>
        <dsp:cNvPr id="0" name=""/>
        <dsp:cNvSpPr/>
      </dsp:nvSpPr>
      <dsp:spPr>
        <a:xfrm rot="1954195">
          <a:off x="5376155" y="1161102"/>
          <a:ext cx="364302" cy="51234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accent2"/>
            </a:solidFill>
            <a:latin typeface="Cambria" panose="02040503050406030204" pitchFamily="18" charset="0"/>
          </a:endParaRPr>
        </a:p>
      </dsp:txBody>
      <dsp:txXfrm>
        <a:off x="5384749" y="1234153"/>
        <a:ext cx="255011" cy="307404"/>
      </dsp:txXfrm>
    </dsp:sp>
    <dsp:sp modelId="{DB76E5AA-4019-45EA-8083-86646D9EF62F}">
      <dsp:nvSpPr>
        <dsp:cNvPr id="0" name=""/>
        <dsp:cNvSpPr/>
      </dsp:nvSpPr>
      <dsp:spPr>
        <a:xfrm>
          <a:off x="5614589" y="1341201"/>
          <a:ext cx="2025712" cy="1518046"/>
        </a:xfrm>
        <a:prstGeom prst="ellipse">
          <a:avLst/>
        </a:prstGeom>
        <a:solidFill>
          <a:srgbClr val="3330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bg1"/>
              </a:solidFill>
              <a:latin typeface="Cambria" panose="02040503050406030204" pitchFamily="18" charset="0"/>
            </a:rPr>
            <a:t>Innovative </a:t>
          </a:r>
        </a:p>
        <a:p>
          <a:pPr lvl="0" algn="ctr" defTabSz="622300">
            <a:lnSpc>
              <a:spcPct val="90000"/>
            </a:lnSpc>
            <a:spcBef>
              <a:spcPct val="0"/>
            </a:spcBef>
            <a:spcAft>
              <a:spcPct val="35000"/>
            </a:spcAft>
          </a:pPr>
          <a:r>
            <a:rPr lang="en-IN" sz="1400" b="1" kern="1200" dirty="0" smtClean="0">
              <a:solidFill>
                <a:schemeClr val="bg1"/>
              </a:solidFill>
              <a:latin typeface="Cambria" panose="02040503050406030204" pitchFamily="18" charset="0"/>
            </a:rPr>
            <a:t>Products</a:t>
          </a:r>
          <a:endParaRPr lang="en-IN" sz="1400" b="1" kern="1200" dirty="0">
            <a:solidFill>
              <a:schemeClr val="bg1"/>
            </a:solidFill>
            <a:latin typeface="Cambria" panose="02040503050406030204" pitchFamily="18" charset="0"/>
          </a:endParaRPr>
        </a:p>
      </dsp:txBody>
      <dsp:txXfrm>
        <a:off x="5911248" y="1563514"/>
        <a:ext cx="1432394" cy="1073420"/>
      </dsp:txXfrm>
    </dsp:sp>
    <dsp:sp modelId="{D3FCD8FE-D30A-43B6-A4AC-7DF8CB0BC9E5}">
      <dsp:nvSpPr>
        <dsp:cNvPr id="0" name=""/>
        <dsp:cNvSpPr/>
      </dsp:nvSpPr>
      <dsp:spPr>
        <a:xfrm rot="6369621">
          <a:off x="6125204" y="2920390"/>
          <a:ext cx="380687" cy="51234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accent2"/>
            </a:solidFill>
            <a:latin typeface="Cambria" panose="02040503050406030204" pitchFamily="18" charset="0"/>
          </a:endParaRPr>
        </a:p>
      </dsp:txBody>
      <dsp:txXfrm rot="10800000">
        <a:off x="6198200" y="2968011"/>
        <a:ext cx="266481" cy="307404"/>
      </dsp:txXfrm>
    </dsp:sp>
    <dsp:sp modelId="{7605D2B8-9C8E-4DAF-8D7D-8ED24F1B669E}">
      <dsp:nvSpPr>
        <dsp:cNvPr id="0" name=""/>
        <dsp:cNvSpPr/>
      </dsp:nvSpPr>
      <dsp:spPr>
        <a:xfrm>
          <a:off x="5081519" y="3510931"/>
          <a:ext cx="1834377" cy="1518046"/>
        </a:xfrm>
        <a:prstGeom prst="ellipse">
          <a:avLst/>
        </a:prstGeom>
        <a:solidFill>
          <a:srgbClr val="3330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bg1"/>
              </a:solidFill>
              <a:latin typeface="Cambria" panose="02040503050406030204" pitchFamily="18" charset="0"/>
            </a:rPr>
            <a:t>Manufacturer Collaboration</a:t>
          </a:r>
          <a:endParaRPr lang="en-IN" sz="1400" b="1" kern="1200" dirty="0">
            <a:solidFill>
              <a:schemeClr val="bg1"/>
            </a:solidFill>
            <a:latin typeface="Cambria" panose="02040503050406030204" pitchFamily="18" charset="0"/>
          </a:endParaRPr>
        </a:p>
      </dsp:txBody>
      <dsp:txXfrm>
        <a:off x="5350157" y="3733244"/>
        <a:ext cx="1297101" cy="1073420"/>
      </dsp:txXfrm>
    </dsp:sp>
    <dsp:sp modelId="{CE7A10FF-2B93-41F7-81EA-5C21270FB0C5}">
      <dsp:nvSpPr>
        <dsp:cNvPr id="0" name=""/>
        <dsp:cNvSpPr/>
      </dsp:nvSpPr>
      <dsp:spPr>
        <a:xfrm rot="10799988">
          <a:off x="4607899" y="4013789"/>
          <a:ext cx="334691" cy="51234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accent2"/>
            </a:solidFill>
            <a:latin typeface="Cambria" panose="02040503050406030204" pitchFamily="18" charset="0"/>
          </a:endParaRPr>
        </a:p>
      </dsp:txBody>
      <dsp:txXfrm rot="10800000">
        <a:off x="4708306" y="4116257"/>
        <a:ext cx="234284" cy="307404"/>
      </dsp:txXfrm>
    </dsp:sp>
    <dsp:sp modelId="{A2826D1C-1F35-409B-9BFC-86ECC8C96209}">
      <dsp:nvSpPr>
        <dsp:cNvPr id="0" name=""/>
        <dsp:cNvSpPr/>
      </dsp:nvSpPr>
      <dsp:spPr>
        <a:xfrm>
          <a:off x="2418924" y="3510940"/>
          <a:ext cx="2031101" cy="1518046"/>
        </a:xfrm>
        <a:prstGeom prst="ellipse">
          <a:avLst/>
        </a:prstGeom>
        <a:solidFill>
          <a:srgbClr val="3330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bg1"/>
              </a:solidFill>
              <a:latin typeface="Cambria" panose="02040503050406030204" pitchFamily="18" charset="0"/>
            </a:rPr>
            <a:t>Best in Class  Customer Service</a:t>
          </a:r>
          <a:endParaRPr lang="en-IN" sz="1400" b="1" kern="1200" dirty="0">
            <a:solidFill>
              <a:schemeClr val="bg1"/>
            </a:solidFill>
            <a:latin typeface="Cambria" panose="02040503050406030204" pitchFamily="18" charset="0"/>
          </a:endParaRPr>
        </a:p>
      </dsp:txBody>
      <dsp:txXfrm>
        <a:off x="2716372" y="3733253"/>
        <a:ext cx="1436205" cy="1073420"/>
      </dsp:txXfrm>
    </dsp:sp>
    <dsp:sp modelId="{04F6D4EA-C53F-4D0B-B4AF-58DFE08C578E}">
      <dsp:nvSpPr>
        <dsp:cNvPr id="0" name=""/>
        <dsp:cNvSpPr/>
      </dsp:nvSpPr>
      <dsp:spPr>
        <a:xfrm rot="14632553">
          <a:off x="2688358" y="2940238"/>
          <a:ext cx="439255" cy="51234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accent2"/>
            </a:solidFill>
            <a:latin typeface="Cambria" panose="02040503050406030204" pitchFamily="18" charset="0"/>
          </a:endParaRPr>
        </a:p>
      </dsp:txBody>
      <dsp:txXfrm rot="10800000">
        <a:off x="2783258" y="3101863"/>
        <a:ext cx="307479" cy="307404"/>
      </dsp:txXfrm>
    </dsp:sp>
    <dsp:sp modelId="{9214AE44-C1E5-42A2-87E9-1C5B7B014488}">
      <dsp:nvSpPr>
        <dsp:cNvPr id="0" name=""/>
        <dsp:cNvSpPr/>
      </dsp:nvSpPr>
      <dsp:spPr>
        <a:xfrm>
          <a:off x="1351182" y="1341203"/>
          <a:ext cx="2038433" cy="1518046"/>
        </a:xfrm>
        <a:prstGeom prst="ellipse">
          <a:avLst/>
        </a:prstGeom>
        <a:solidFill>
          <a:srgbClr val="3330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bg1"/>
              </a:solidFill>
              <a:latin typeface="+mn-lt"/>
            </a:rPr>
            <a:t>Industry  Experience </a:t>
          </a:r>
        </a:p>
        <a:p>
          <a:pPr lvl="0" algn="ctr" defTabSz="622300">
            <a:lnSpc>
              <a:spcPct val="90000"/>
            </a:lnSpc>
            <a:spcBef>
              <a:spcPct val="0"/>
            </a:spcBef>
            <a:spcAft>
              <a:spcPct val="35000"/>
            </a:spcAft>
          </a:pPr>
          <a:r>
            <a:rPr lang="en-IN" sz="1400" b="1" kern="1200" dirty="0" smtClean="0">
              <a:solidFill>
                <a:schemeClr val="bg1"/>
              </a:solidFill>
              <a:latin typeface="+mn-lt"/>
            </a:rPr>
            <a:t>of  23 years</a:t>
          </a:r>
          <a:endParaRPr lang="en-IN" sz="1400" b="1" kern="1200" dirty="0">
            <a:solidFill>
              <a:schemeClr val="bg1"/>
            </a:solidFill>
            <a:latin typeface="+mn-lt"/>
          </a:endParaRPr>
        </a:p>
      </dsp:txBody>
      <dsp:txXfrm>
        <a:off x="1649704" y="1563516"/>
        <a:ext cx="1441389" cy="1073420"/>
      </dsp:txXfrm>
    </dsp:sp>
    <dsp:sp modelId="{99C96F1C-ED2B-4901-B36F-F0DCAB407917}">
      <dsp:nvSpPr>
        <dsp:cNvPr id="0" name=""/>
        <dsp:cNvSpPr/>
      </dsp:nvSpPr>
      <dsp:spPr>
        <a:xfrm rot="19688388">
          <a:off x="3259821" y="1171476"/>
          <a:ext cx="385595" cy="51234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accent2"/>
            </a:solidFill>
            <a:latin typeface="Cambria" panose="02040503050406030204" pitchFamily="18" charset="0"/>
          </a:endParaRPr>
        </a:p>
      </dsp:txBody>
      <dsp:txXfrm>
        <a:off x="3268535" y="1304474"/>
        <a:ext cx="269917" cy="3074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C9F36-E098-42BB-AB77-72E6C9FAD80C}">
      <dsp:nvSpPr>
        <dsp:cNvPr id="0" name=""/>
        <dsp:cNvSpPr/>
      </dsp:nvSpPr>
      <dsp:spPr>
        <a:xfrm>
          <a:off x="0" y="0"/>
          <a:ext cx="8991600" cy="113543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b="1" kern="1200" dirty="0" smtClean="0">
              <a:solidFill>
                <a:srgbClr val="33305A"/>
              </a:solidFill>
              <a:latin typeface="Cambria" panose="02040503050406030204" pitchFamily="18" charset="0"/>
            </a:rPr>
            <a:t>Customised Products</a:t>
          </a:r>
          <a:endParaRPr lang="en-IN" sz="2000" b="1" kern="1200" dirty="0">
            <a:solidFill>
              <a:srgbClr val="33305A"/>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Special Products/ Schemes for Customers</a:t>
          </a:r>
          <a:endParaRPr lang="en-IN" sz="1600" kern="1200" dirty="0">
            <a:solidFill>
              <a:schemeClr val="tx1"/>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Customised/ Targeted as per customer profile</a:t>
          </a:r>
          <a:endParaRPr lang="en-IN" sz="1600" kern="1200" dirty="0">
            <a:solidFill>
              <a:schemeClr val="tx1"/>
            </a:solidFill>
            <a:latin typeface="Cambria" panose="02040503050406030204" pitchFamily="18" charset="0"/>
          </a:endParaRPr>
        </a:p>
      </dsp:txBody>
      <dsp:txXfrm>
        <a:off x="1923218" y="0"/>
        <a:ext cx="7068381" cy="1135438"/>
      </dsp:txXfrm>
    </dsp:sp>
    <dsp:sp modelId="{1A6BB9D7-815E-4B20-A080-B5E1E0D75E5C}">
      <dsp:nvSpPr>
        <dsp:cNvPr id="0" name=""/>
        <dsp:cNvSpPr/>
      </dsp:nvSpPr>
      <dsp:spPr>
        <a:xfrm>
          <a:off x="124898" y="68125"/>
          <a:ext cx="1798320" cy="99918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7030F3-EA93-4552-BD7D-D4D8EB5E97D0}">
      <dsp:nvSpPr>
        <dsp:cNvPr id="0" name=""/>
        <dsp:cNvSpPr/>
      </dsp:nvSpPr>
      <dsp:spPr>
        <a:xfrm>
          <a:off x="0" y="1260337"/>
          <a:ext cx="8991600" cy="124898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b="1" kern="1200" dirty="0" smtClean="0">
              <a:solidFill>
                <a:srgbClr val="33305A"/>
              </a:solidFill>
              <a:latin typeface="Cambria" panose="02040503050406030204" pitchFamily="18" charset="0"/>
            </a:rPr>
            <a:t>Dedicated Service Channel</a:t>
          </a:r>
          <a:endParaRPr lang="en-IN" sz="2000" b="1" kern="1200" dirty="0">
            <a:solidFill>
              <a:srgbClr val="33305A"/>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Intec Green Channel – Priority Processing of Cases</a:t>
          </a:r>
          <a:endParaRPr lang="en-IN" sz="1600" kern="1200" dirty="0">
            <a:solidFill>
              <a:schemeClr val="tx1"/>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Speedy Disbursals</a:t>
          </a:r>
          <a:endParaRPr lang="en-IN" sz="1600" kern="1200" dirty="0">
            <a:solidFill>
              <a:schemeClr val="tx1"/>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Less Documentation</a:t>
          </a:r>
          <a:endParaRPr lang="en-IN" sz="1600" kern="1200" dirty="0">
            <a:solidFill>
              <a:schemeClr val="tx1"/>
            </a:solidFill>
            <a:latin typeface="Cambria" panose="02040503050406030204" pitchFamily="18" charset="0"/>
          </a:endParaRPr>
        </a:p>
      </dsp:txBody>
      <dsp:txXfrm>
        <a:off x="1923218" y="1260337"/>
        <a:ext cx="7068381" cy="1248983"/>
      </dsp:txXfrm>
    </dsp:sp>
    <dsp:sp modelId="{407FD298-4345-46DC-B5A1-7DE441825308}">
      <dsp:nvSpPr>
        <dsp:cNvPr id="0" name=""/>
        <dsp:cNvSpPr/>
      </dsp:nvSpPr>
      <dsp:spPr>
        <a:xfrm>
          <a:off x="124898" y="1385235"/>
          <a:ext cx="1798320" cy="99918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C13299-A0A6-411A-A5F1-64DBF3064E9B}">
      <dsp:nvSpPr>
        <dsp:cNvPr id="0" name=""/>
        <dsp:cNvSpPr/>
      </dsp:nvSpPr>
      <dsp:spPr>
        <a:xfrm>
          <a:off x="0" y="2634219"/>
          <a:ext cx="8991600" cy="124898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b="1" kern="1200" dirty="0" smtClean="0">
              <a:solidFill>
                <a:srgbClr val="33305A"/>
              </a:solidFill>
              <a:latin typeface="Cambria" panose="02040503050406030204" pitchFamily="18" charset="0"/>
            </a:rPr>
            <a:t>Joint Marketing</a:t>
          </a:r>
          <a:endParaRPr lang="en-IN" sz="2000" b="1" kern="1200" dirty="0">
            <a:solidFill>
              <a:srgbClr val="33305A"/>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Joint Marketing/ Roadshows/ Customer Events</a:t>
          </a:r>
          <a:endParaRPr lang="en-IN" sz="1600" kern="1200" dirty="0">
            <a:solidFill>
              <a:schemeClr val="tx1"/>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Joint Prospecting</a:t>
          </a:r>
          <a:endParaRPr lang="en-IN" sz="1600" kern="1200" dirty="0">
            <a:solidFill>
              <a:schemeClr val="tx1"/>
            </a:solidFill>
            <a:latin typeface="Cambria" panose="02040503050406030204" pitchFamily="18" charset="0"/>
          </a:endParaRPr>
        </a:p>
      </dsp:txBody>
      <dsp:txXfrm>
        <a:off x="1923218" y="2634219"/>
        <a:ext cx="7068381" cy="1248983"/>
      </dsp:txXfrm>
    </dsp:sp>
    <dsp:sp modelId="{955AA9B4-F390-42F4-B21D-1037C7624D9F}">
      <dsp:nvSpPr>
        <dsp:cNvPr id="0" name=""/>
        <dsp:cNvSpPr/>
      </dsp:nvSpPr>
      <dsp:spPr>
        <a:xfrm>
          <a:off x="124898" y="2759118"/>
          <a:ext cx="1798320" cy="99918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4658C-2C35-4FC7-AEDD-0B65461884A4}">
      <dsp:nvSpPr>
        <dsp:cNvPr id="0" name=""/>
        <dsp:cNvSpPr/>
      </dsp:nvSpPr>
      <dsp:spPr>
        <a:xfrm>
          <a:off x="0" y="4008102"/>
          <a:ext cx="8991600" cy="124898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b="1" kern="1200" dirty="0" smtClean="0">
              <a:solidFill>
                <a:srgbClr val="33305A"/>
              </a:solidFill>
              <a:latin typeface="Cambria" panose="02040503050406030204" pitchFamily="18" charset="0"/>
            </a:rPr>
            <a:t>Teamwork</a:t>
          </a:r>
          <a:endParaRPr lang="en-IN" sz="2000" b="1" kern="1200" dirty="0">
            <a:solidFill>
              <a:srgbClr val="33305A"/>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Monthly Review</a:t>
          </a:r>
          <a:endParaRPr lang="en-IN" sz="1600" kern="1200" dirty="0">
            <a:solidFill>
              <a:schemeClr val="tx1"/>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Regular Sales Teams meetings</a:t>
          </a:r>
          <a:endParaRPr lang="en-IN" sz="1600" kern="1200" dirty="0">
            <a:solidFill>
              <a:schemeClr val="tx1"/>
            </a:solidFill>
            <a:latin typeface="Cambria" panose="02040503050406030204" pitchFamily="18" charset="0"/>
          </a:endParaRPr>
        </a:p>
        <a:p>
          <a:pPr marL="171450" lvl="1" indent="-171450" algn="l" defTabSz="711200">
            <a:lnSpc>
              <a:spcPct val="90000"/>
            </a:lnSpc>
            <a:spcBef>
              <a:spcPct val="0"/>
            </a:spcBef>
            <a:spcAft>
              <a:spcPct val="15000"/>
            </a:spcAft>
            <a:buChar char="••"/>
          </a:pPr>
          <a:r>
            <a:rPr lang="en-IN" sz="1600" kern="1200" dirty="0" smtClean="0">
              <a:solidFill>
                <a:schemeClr val="tx1"/>
              </a:solidFill>
              <a:latin typeface="Cambria" panose="02040503050406030204" pitchFamily="18" charset="0"/>
            </a:rPr>
            <a:t>Product Trainings</a:t>
          </a:r>
          <a:endParaRPr lang="en-IN" sz="1600" kern="1200" dirty="0">
            <a:solidFill>
              <a:schemeClr val="tx1"/>
            </a:solidFill>
            <a:latin typeface="Cambria" panose="02040503050406030204" pitchFamily="18" charset="0"/>
          </a:endParaRPr>
        </a:p>
      </dsp:txBody>
      <dsp:txXfrm>
        <a:off x="1923218" y="4008102"/>
        <a:ext cx="7068381" cy="1248983"/>
      </dsp:txXfrm>
    </dsp:sp>
    <dsp:sp modelId="{4C0812E5-327E-4A32-B4F4-1A6B856F2001}">
      <dsp:nvSpPr>
        <dsp:cNvPr id="0" name=""/>
        <dsp:cNvSpPr/>
      </dsp:nvSpPr>
      <dsp:spPr>
        <a:xfrm>
          <a:off x="124898" y="4133000"/>
          <a:ext cx="1798320" cy="99918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DC785017-B69E-4BAD-A376-3D5D977DB7E4}" type="datetimeFigureOut">
              <a:rPr lang="en-US"/>
              <a:pPr>
                <a:defRPr/>
              </a:pPr>
              <a:t>14/11/17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9AA37F4E-E11E-4BC2-9214-B66829363E5E}" type="slidenum">
              <a:rPr lang="en-US"/>
              <a:pPr>
                <a:defRPr/>
              </a:pPr>
              <a:t>‹#›</a:t>
            </a:fld>
            <a:endParaRPr lang="en-US"/>
          </a:p>
        </p:txBody>
      </p:sp>
    </p:spTree>
    <p:extLst>
      <p:ext uri="{BB962C8B-B14F-4D97-AF65-F5344CB8AC3E}">
        <p14:creationId xmlns:p14="http://schemas.microsoft.com/office/powerpoint/2010/main" val="3790202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B8766BB4-7BC2-4FBE-9297-F15364766A21}" type="datetimeFigureOut">
              <a:rPr lang="en-US"/>
              <a:pPr>
                <a:defRPr/>
              </a:pPr>
              <a:t>14/11/17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2B875AB6-B69F-4B53-AA94-9A38DD0171A4}" type="slidenum">
              <a:rPr lang="en-US"/>
              <a:pPr>
                <a:defRPr/>
              </a:pPr>
              <a:t>‹#›</a:t>
            </a:fld>
            <a:endParaRPr lang="en-US"/>
          </a:p>
        </p:txBody>
      </p:sp>
    </p:spTree>
    <p:extLst>
      <p:ext uri="{BB962C8B-B14F-4D97-AF65-F5344CB8AC3E}">
        <p14:creationId xmlns:p14="http://schemas.microsoft.com/office/powerpoint/2010/main" val="2540390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D4012F-F042-4716-97E1-3F39B7F21D56}" type="slidenum">
              <a:rPr lang="en-US" smtClean="0"/>
              <a:pPr>
                <a:defRPr/>
              </a:pPr>
              <a:t>1</a:t>
            </a:fld>
            <a:endParaRPr lang="en-US"/>
          </a:p>
        </p:txBody>
      </p:sp>
    </p:spTree>
    <p:extLst>
      <p:ext uri="{BB962C8B-B14F-4D97-AF65-F5344CB8AC3E}">
        <p14:creationId xmlns:p14="http://schemas.microsoft.com/office/powerpoint/2010/main" val="2810217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intec ppt design_25 3 .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400800"/>
            <a:ext cx="9144000" cy="457200"/>
          </a:xfrm>
          <a:prstGeom prst="rect">
            <a:avLst/>
          </a:prstGeom>
          <a:solidFill>
            <a:srgbClr val="33305A"/>
          </a:solidFill>
          <a:ln>
            <a:solidFill>
              <a:srgbClr val="3330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33092"/>
              </a:solidFill>
            </a:endParaRPr>
          </a:p>
        </p:txBody>
      </p:sp>
      <p:sp>
        <p:nvSpPr>
          <p:cNvPr id="3" name="Subtitle 2"/>
          <p:cNvSpPr>
            <a:spLocks noGrp="1"/>
          </p:cNvSpPr>
          <p:nvPr>
            <p:ph type="subTitle" idx="1"/>
          </p:nvPr>
        </p:nvSpPr>
        <p:spPr>
          <a:xfrm>
            <a:off x="2057400" y="3733800"/>
            <a:ext cx="6400800" cy="609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7996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37C61C-9531-4E18-8F3E-0C9443570D56}" type="datetimeFigureOut">
              <a:rPr lang="en-US"/>
              <a:pPr>
                <a:defRPr/>
              </a:pPr>
              <a:t>14/11/17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7DC844-B007-4E41-9998-BEDEB55322E1}" type="slidenum">
              <a:rPr lang="en-US"/>
              <a:pPr>
                <a:defRPr/>
              </a:pPr>
              <a:t>‹#›</a:t>
            </a:fld>
            <a:endParaRPr lang="en-US"/>
          </a:p>
        </p:txBody>
      </p:sp>
    </p:spTree>
    <p:extLst>
      <p:ext uri="{BB962C8B-B14F-4D97-AF65-F5344CB8AC3E}">
        <p14:creationId xmlns:p14="http://schemas.microsoft.com/office/powerpoint/2010/main" val="306642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6F725F-533B-4B2B-864E-01474DBD7C52}" type="datetimeFigureOut">
              <a:rPr lang="en-US"/>
              <a:pPr>
                <a:defRPr/>
              </a:pPr>
              <a:t>14/11/17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886B80-19EC-403A-8317-360B036501A5}" type="slidenum">
              <a:rPr lang="en-US"/>
              <a:pPr>
                <a:defRPr/>
              </a:pPr>
              <a:t>‹#›</a:t>
            </a:fld>
            <a:endParaRPr lang="en-US"/>
          </a:p>
        </p:txBody>
      </p:sp>
    </p:spTree>
    <p:extLst>
      <p:ext uri="{BB962C8B-B14F-4D97-AF65-F5344CB8AC3E}">
        <p14:creationId xmlns:p14="http://schemas.microsoft.com/office/powerpoint/2010/main" val="88019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BF6CAF-B06A-4B45-AA48-83FADFC8DB6F}" type="datetimeFigureOut">
              <a:rPr lang="en-US"/>
              <a:pPr>
                <a:defRPr/>
              </a:pPr>
              <a:t>14/11/17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1EAE9E-9440-431F-AB4E-10C84D37B6C0}" type="slidenum">
              <a:rPr lang="en-US"/>
              <a:pPr>
                <a:defRPr/>
              </a:pPr>
              <a:t>‹#›</a:t>
            </a:fld>
            <a:endParaRPr lang="en-US"/>
          </a:p>
        </p:txBody>
      </p:sp>
    </p:spTree>
    <p:extLst>
      <p:ext uri="{BB962C8B-B14F-4D97-AF65-F5344CB8AC3E}">
        <p14:creationId xmlns:p14="http://schemas.microsoft.com/office/powerpoint/2010/main" val="138012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intec ppt design_25 3 .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477000"/>
            <a:ext cx="9144000" cy="381000"/>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33092"/>
              </a:solidFill>
            </a:endParaRPr>
          </a:p>
        </p:txBody>
      </p:sp>
      <p:sp>
        <p:nvSpPr>
          <p:cNvPr id="2" name="Title 1"/>
          <p:cNvSpPr>
            <a:spLocks noGrp="1"/>
          </p:cNvSpPr>
          <p:nvPr>
            <p:ph type="ctrTitle"/>
          </p:nvPr>
        </p:nvSpPr>
        <p:spPr>
          <a:xfrm>
            <a:off x="609600" y="2438400"/>
            <a:ext cx="7772400" cy="1162050"/>
          </a:xfrm>
        </p:spPr>
        <p:txBody>
          <a:bodyPr>
            <a:normAutofit/>
          </a:bodyPr>
          <a:lstStyle>
            <a:lvl1pPr algn="l">
              <a:defRPr sz="3600" b="1"/>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733800"/>
            <a:ext cx="6400800" cy="609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90584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153400" y="152400"/>
            <a:ext cx="914400" cy="762000"/>
          </a:xfrm>
          <a:prstGeom prst="rect">
            <a:avLst/>
          </a:prstGeom>
          <a:solidFill>
            <a:schemeClr val="bg1"/>
          </a:solidFill>
          <a:ln>
            <a:solidFill>
              <a:srgbClr val="FFFFFF"/>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endParaRPr>
          </a:p>
        </p:txBody>
      </p:sp>
      <p:sp>
        <p:nvSpPr>
          <p:cNvPr id="5" name="Rectangle 7"/>
          <p:cNvSpPr>
            <a:spLocks noChangeArrowheads="1"/>
          </p:cNvSpPr>
          <p:nvPr userDrawn="1"/>
        </p:nvSpPr>
        <p:spPr bwMode="auto">
          <a:xfrm>
            <a:off x="-25400" y="6488113"/>
            <a:ext cx="330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b="1" dirty="0">
                <a:solidFill>
                  <a:prstClr val="white"/>
                </a:solidFill>
              </a:rPr>
              <a:t>SAPNE AAPKE BHAROSA APNO KA</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5425" y="1866900"/>
            <a:ext cx="38385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3738" y="76200"/>
            <a:ext cx="21002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325563"/>
            <a:ext cx="9144000" cy="46037"/>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33092"/>
              </a:solidFill>
            </a:endParaRPr>
          </a:p>
        </p:txBody>
      </p:sp>
      <p:sp>
        <p:nvSpPr>
          <p:cNvPr id="15" name="Title 1"/>
          <p:cNvSpPr>
            <a:spLocks noGrp="1"/>
          </p:cNvSpPr>
          <p:nvPr>
            <p:ph type="title"/>
          </p:nvPr>
        </p:nvSpPr>
        <p:spPr>
          <a:xfrm>
            <a:off x="457200" y="762000"/>
            <a:ext cx="8229600" cy="609600"/>
          </a:xfrm>
        </p:spPr>
        <p:txBody>
          <a:bodyPr>
            <a:noAutofit/>
          </a:bodyPr>
          <a:lstStyle>
            <a:lvl1pPr algn="l">
              <a:defRPr sz="2800" b="1">
                <a:solidFill>
                  <a:srgbClr val="F7994B"/>
                </a:solidFill>
                <a:latin typeface="Arial" pitchFamily="34" charset="0"/>
                <a:cs typeface="Arial" pitchFamily="34" charset="0"/>
              </a:defRPr>
            </a:lvl1pPr>
          </a:lstStyle>
          <a:p>
            <a:r>
              <a:rPr lang="en-US" dirty="0" smtClean="0"/>
              <a:t>Click to edit Master title style</a:t>
            </a:r>
            <a:endParaRPr lang="en-US" dirty="0"/>
          </a:p>
        </p:txBody>
      </p:sp>
      <p:sp>
        <p:nvSpPr>
          <p:cNvPr id="16" name="Content Placeholder 2"/>
          <p:cNvSpPr>
            <a:spLocks noGrp="1"/>
          </p:cNvSpPr>
          <p:nvPr>
            <p:ph idx="1"/>
          </p:nvPr>
        </p:nvSpPr>
        <p:spPr>
          <a:xfrm>
            <a:off x="457200" y="2133600"/>
            <a:ext cx="8229600" cy="3992563"/>
          </a:xfrm>
          <a:noFill/>
        </p:spPr>
        <p:txBody>
          <a:bodyPr/>
          <a:lstStyle>
            <a:lvl1pPr>
              <a:buFont typeface="Wingdings" pitchFamily="2" charset="2"/>
              <a:buChar char="v"/>
              <a:defRPr/>
            </a:lvl1pPr>
            <a:lvl2pPr>
              <a:buFont typeface="Wingdings" pitchFamily="2" charset="2"/>
              <a:buChar char="§"/>
              <a:defRPr/>
            </a:lvl2pPr>
            <a:lvl3pP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5848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609600"/>
          </a:xfrm>
        </p:spPr>
        <p:txBody>
          <a:bodyPr>
            <a:noAutofit/>
          </a:bodyPr>
          <a:lstStyle>
            <a:lvl1pPr algn="l">
              <a:defRPr sz="36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336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5316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5ACD3A-E408-411A-90B3-2753F2A9116D}"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7EA80B-BF96-4CE0-A2B6-D294745490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34610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577A13-2E5E-4825-8E0B-FEB9418A4D51}"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B90CF6-E836-4D0F-9781-3FADEF182F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6894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F33696-4A26-42F7-A4BF-ADBED0B14600}"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634158B-1153-452E-911F-055133A153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4243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9FDDE3-AA73-462A-8859-E16A2D11F055}"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228F10-4F6C-4D53-884F-17652C2C34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1376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153400" y="152400"/>
            <a:ext cx="914400" cy="762000"/>
          </a:xfrm>
          <a:prstGeom prst="rect">
            <a:avLst/>
          </a:prstGeom>
          <a:solidFill>
            <a:schemeClr val="bg1"/>
          </a:solidFill>
          <a:ln>
            <a:solidFill>
              <a:srgbClr val="FFFFFF"/>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5" name="Rectangle 7"/>
          <p:cNvSpPr>
            <a:spLocks noChangeArrowheads="1"/>
          </p:cNvSpPr>
          <p:nvPr userDrawn="1"/>
        </p:nvSpPr>
        <p:spPr bwMode="auto">
          <a:xfrm>
            <a:off x="-25400" y="6488113"/>
            <a:ext cx="330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b="1">
                <a:solidFill>
                  <a:schemeClr val="bg1"/>
                </a:solidFill>
              </a:rPr>
              <a:t>SAPNE AAPKE BHAROSA APNO KA</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5425" y="1866900"/>
            <a:ext cx="38385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3738" y="76200"/>
            <a:ext cx="21002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325563"/>
            <a:ext cx="9144000" cy="46037"/>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33092"/>
              </a:solidFill>
            </a:endParaRPr>
          </a:p>
        </p:txBody>
      </p:sp>
      <p:sp>
        <p:nvSpPr>
          <p:cNvPr id="15" name="Title 1"/>
          <p:cNvSpPr>
            <a:spLocks noGrp="1"/>
          </p:cNvSpPr>
          <p:nvPr>
            <p:ph type="title"/>
          </p:nvPr>
        </p:nvSpPr>
        <p:spPr>
          <a:xfrm>
            <a:off x="457200" y="762000"/>
            <a:ext cx="8229600" cy="609600"/>
          </a:xfrm>
        </p:spPr>
        <p:txBody>
          <a:bodyPr>
            <a:noAutofit/>
          </a:bodyPr>
          <a:lstStyle>
            <a:lvl1pPr algn="l">
              <a:defRPr sz="2800" b="1">
                <a:solidFill>
                  <a:srgbClr val="F7994B"/>
                </a:solidFill>
                <a:latin typeface="Arial" pitchFamily="34" charset="0"/>
                <a:cs typeface="Arial" pitchFamily="34" charset="0"/>
              </a:defRPr>
            </a:lvl1pPr>
          </a:lstStyle>
          <a:p>
            <a:r>
              <a:rPr lang="en-US" smtClean="0"/>
              <a:t>Click to edit Master title style</a:t>
            </a:r>
            <a:endParaRPr lang="en-US" dirty="0"/>
          </a:p>
        </p:txBody>
      </p:sp>
      <p:sp>
        <p:nvSpPr>
          <p:cNvPr id="16" name="Content Placeholder 2"/>
          <p:cNvSpPr>
            <a:spLocks noGrp="1"/>
          </p:cNvSpPr>
          <p:nvPr>
            <p:ph idx="1"/>
          </p:nvPr>
        </p:nvSpPr>
        <p:spPr>
          <a:xfrm>
            <a:off x="457200" y="2133600"/>
            <a:ext cx="8229600" cy="3992563"/>
          </a:xfrm>
          <a:noFill/>
        </p:spPr>
        <p:txBody>
          <a:bodyPr/>
          <a:lstStyle>
            <a:lvl1pPr marL="342900" indent="-342900">
              <a:buFont typeface="Wingdings" pitchFamily="2" charset="2"/>
              <a:buChar char="§"/>
              <a:defRPr>
                <a:solidFill>
                  <a:srgbClr val="333092"/>
                </a:solidFill>
              </a:defRPr>
            </a:lvl1pPr>
            <a:lvl2pPr marL="742950" indent="-285750">
              <a:buFont typeface="Arial" pitchFamily="34" charset="0"/>
              <a:buChar char="•"/>
              <a:defRPr>
                <a:solidFill>
                  <a:srgbClr val="333092"/>
                </a:solidFill>
              </a:defRPr>
            </a:lvl2pPr>
            <a:lvl3pPr marL="1143000" indent="-228600">
              <a:buFont typeface="Courier New" pitchFamily="49" charset="0"/>
              <a:buChar char="o"/>
              <a:defRPr>
                <a:solidFill>
                  <a:srgbClr val="333092"/>
                </a:solidFill>
              </a:defRPr>
            </a:lvl3pPr>
            <a:lvl4pPr>
              <a:defRPr>
                <a:solidFill>
                  <a:srgbClr val="333092"/>
                </a:solidFill>
              </a:defRPr>
            </a:lvl4pPr>
            <a:lvl5pPr>
              <a:defRPr>
                <a:solidFill>
                  <a:srgbClr val="33309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5585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F9BF6C-C656-4E62-A983-4B761D24DAEE}"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979F0C8-6722-4619-AC5F-C4E59D7353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2341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09A653-DFC7-4DF6-BBF4-AA442BFF0525}"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B8D115-F954-4B90-BA55-0DAF35201C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0804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951D18-0173-4CBD-9AE7-419309ED4770}"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E0F451-3719-491B-959F-C7CCECB77F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2646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84BBAB-7B8D-45AD-9B48-EA8CE577EE32}"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ED6832-B2C6-4529-813D-3BE24E019D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0595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2240CF-FCFF-4CEE-8E35-353647D669E0}"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E0D0D8-B9DC-451F-8096-81264A4F17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6807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609600"/>
          </a:xfrm>
        </p:spPr>
        <p:txBody>
          <a:bodyPr>
            <a:noAutofit/>
          </a:bodyPr>
          <a:lstStyle>
            <a:lvl1pPr algn="l">
              <a:defRPr sz="36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133600"/>
            <a:ext cx="8229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053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7238C1-9AAE-41AE-8D20-966B8001CD66}" type="datetimeFigureOut">
              <a:rPr lang="en-US"/>
              <a:pPr>
                <a:defRPr/>
              </a:pPr>
              <a:t>14/11/17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D95A84-1F79-4A42-AD42-3B325CE82B0F}" type="slidenum">
              <a:rPr lang="en-US"/>
              <a:pPr>
                <a:defRPr/>
              </a:pPr>
              <a:t>‹#›</a:t>
            </a:fld>
            <a:endParaRPr lang="en-US"/>
          </a:p>
        </p:txBody>
      </p:sp>
    </p:spTree>
    <p:extLst>
      <p:ext uri="{BB962C8B-B14F-4D97-AF65-F5344CB8AC3E}">
        <p14:creationId xmlns:p14="http://schemas.microsoft.com/office/powerpoint/2010/main" val="60540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0ECE28-5224-4BEB-95BF-D0B426E65BE3}" type="datetimeFigureOut">
              <a:rPr lang="en-US"/>
              <a:pPr>
                <a:defRPr/>
              </a:pPr>
              <a:t>14/11/17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FF9123-E8D0-4DB7-B9B2-CAB1A2FCD972}" type="slidenum">
              <a:rPr lang="en-US"/>
              <a:pPr>
                <a:defRPr/>
              </a:pPr>
              <a:t>‹#›</a:t>
            </a:fld>
            <a:endParaRPr lang="en-US"/>
          </a:p>
        </p:txBody>
      </p:sp>
    </p:spTree>
    <p:extLst>
      <p:ext uri="{BB962C8B-B14F-4D97-AF65-F5344CB8AC3E}">
        <p14:creationId xmlns:p14="http://schemas.microsoft.com/office/powerpoint/2010/main" val="19701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00E685-FD0A-4C63-8C79-97F24231304A}" type="datetimeFigureOut">
              <a:rPr lang="en-US"/>
              <a:pPr>
                <a:defRPr/>
              </a:pPr>
              <a:t>14/11/17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0BE99C-5D57-4FB8-ABAE-1FFD3E27671C}" type="slidenum">
              <a:rPr lang="en-US"/>
              <a:pPr>
                <a:defRPr/>
              </a:pPr>
              <a:t>‹#›</a:t>
            </a:fld>
            <a:endParaRPr lang="en-US"/>
          </a:p>
        </p:txBody>
      </p:sp>
    </p:spTree>
    <p:extLst>
      <p:ext uri="{BB962C8B-B14F-4D97-AF65-F5344CB8AC3E}">
        <p14:creationId xmlns:p14="http://schemas.microsoft.com/office/powerpoint/2010/main" val="147163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8F6A76-2281-43FC-9024-48716A192E12}" type="datetimeFigureOut">
              <a:rPr lang="en-US"/>
              <a:pPr>
                <a:defRPr/>
              </a:pPr>
              <a:t>14/11/17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CBD524-EF00-4AB1-BF02-1DDF61651CCC}" type="slidenum">
              <a:rPr lang="en-US"/>
              <a:pPr>
                <a:defRPr/>
              </a:pPr>
              <a:t>‹#›</a:t>
            </a:fld>
            <a:endParaRPr lang="en-US"/>
          </a:p>
        </p:txBody>
      </p:sp>
    </p:spTree>
    <p:extLst>
      <p:ext uri="{BB962C8B-B14F-4D97-AF65-F5344CB8AC3E}">
        <p14:creationId xmlns:p14="http://schemas.microsoft.com/office/powerpoint/2010/main" val="95031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1588A5-5EBB-46CD-ACA9-6891123894DD}" type="datetimeFigureOut">
              <a:rPr lang="en-US"/>
              <a:pPr>
                <a:defRPr/>
              </a:pPr>
              <a:t>14/11/17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075B56-8FDD-4271-82CD-B6DCA2FF9943}" type="slidenum">
              <a:rPr lang="en-US"/>
              <a:pPr>
                <a:defRPr/>
              </a:pPr>
              <a:t>‹#›</a:t>
            </a:fld>
            <a:endParaRPr lang="en-US"/>
          </a:p>
        </p:txBody>
      </p:sp>
    </p:spTree>
    <p:extLst>
      <p:ext uri="{BB962C8B-B14F-4D97-AF65-F5344CB8AC3E}">
        <p14:creationId xmlns:p14="http://schemas.microsoft.com/office/powerpoint/2010/main" val="247798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3DA62D-3140-4EAF-B1D8-70F215B69B0F}" type="datetimeFigureOut">
              <a:rPr lang="en-US"/>
              <a:pPr>
                <a:defRPr/>
              </a:pPr>
              <a:t>14/11/17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195B9E-A009-487E-A951-EA3466E4AF1F}" type="slidenum">
              <a:rPr lang="en-US"/>
              <a:pPr>
                <a:defRPr/>
              </a:pPr>
              <a:t>‹#›</a:t>
            </a:fld>
            <a:endParaRPr lang="en-US"/>
          </a:p>
        </p:txBody>
      </p:sp>
    </p:spTree>
    <p:extLst>
      <p:ext uri="{BB962C8B-B14F-4D97-AF65-F5344CB8AC3E}">
        <p14:creationId xmlns:p14="http://schemas.microsoft.com/office/powerpoint/2010/main" val="404693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A9776D9-9E8E-4E4C-A6A9-BB532A9B8EA4}" type="datetimeFigureOut">
              <a:rPr lang="en-US"/>
              <a:pPr>
                <a:defRPr/>
              </a:pPr>
              <a:t>14/11/17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EBFB5CD-033E-4A33-92C2-5AAD8A65D9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5" r:id="rId1"/>
    <p:sldLayoutId id="2147484906" r:id="rId2"/>
    <p:sldLayoutId id="2147484907" r:id="rId3"/>
    <p:sldLayoutId id="2147484896" r:id="rId4"/>
    <p:sldLayoutId id="2147484897" r:id="rId5"/>
    <p:sldLayoutId id="2147484898" r:id="rId6"/>
    <p:sldLayoutId id="2147484899" r:id="rId7"/>
    <p:sldLayoutId id="2147484900" r:id="rId8"/>
    <p:sldLayoutId id="2147484901" r:id="rId9"/>
    <p:sldLayoutId id="2147484902" r:id="rId10"/>
    <p:sldLayoutId id="2147484903" r:id="rId11"/>
    <p:sldLayoutId id="2147484904"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4FD21C97-19BA-4608-B8E8-CF79EA2D1EB1}" type="datetimeFigureOut">
              <a:rPr lang="en-US">
                <a:solidFill>
                  <a:prstClr val="black">
                    <a:tint val="75000"/>
                  </a:prstClr>
                </a:solidFill>
              </a:rPr>
              <a:pPr>
                <a:defRPr/>
              </a:pPr>
              <a:t>14/11/17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B83FDA64-C9C8-48BA-839A-79F8922CEB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4281176"/>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 id="214748492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4"/>
          <p:cNvSpPr>
            <a:spLocks noGrp="1"/>
          </p:cNvSpPr>
          <p:nvPr>
            <p:ph type="subTitle" idx="1"/>
          </p:nvPr>
        </p:nvSpPr>
        <p:spPr>
          <a:xfrm>
            <a:off x="0" y="3733800"/>
            <a:ext cx="9144000" cy="609600"/>
          </a:xfrm>
        </p:spPr>
        <p:txBody>
          <a:bodyPr/>
          <a:lstStyle/>
          <a:p>
            <a:pPr algn="ctr"/>
            <a:r>
              <a:rPr lang="en-US" sz="2000" b="1" smtClean="0">
                <a:solidFill>
                  <a:srgbClr val="333092"/>
                </a:solidFill>
              </a:rPr>
              <a:t>          Sapne  Aapke Bharosa Apno Ka</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09600"/>
          </a:xfrm>
        </p:spPr>
        <p:txBody>
          <a:bodyPr/>
          <a:lstStyle/>
          <a:p>
            <a:r>
              <a:rPr lang="en-IN" dirty="0">
                <a:latin typeface="Cambria" panose="02040503050406030204" pitchFamily="18" charset="0"/>
              </a:rPr>
              <a:t>Focus Industries</a:t>
            </a:r>
            <a:endParaRPr lang="en-US" dirty="0" smtClean="0">
              <a:latin typeface="Arial" charset="0"/>
              <a:cs typeface="Arial" charset="0"/>
            </a:endParaRPr>
          </a:p>
        </p:txBody>
      </p:sp>
      <p:sp>
        <p:nvSpPr>
          <p:cNvPr id="3" name="Title 1"/>
          <p:cNvSpPr txBox="1">
            <a:spLocks/>
          </p:cNvSpPr>
          <p:nvPr/>
        </p:nvSpPr>
        <p:spPr>
          <a:xfrm>
            <a:off x="1981200" y="76200"/>
            <a:ext cx="6553200" cy="609600"/>
          </a:xfrm>
          <a:prstGeom prst="rect">
            <a:avLst/>
          </a:prstGeom>
        </p:spPr>
        <p:txBody>
          <a:bodyPr anchor="ctr"/>
          <a:lstStyle/>
          <a:p>
            <a:pPr fontAlgn="auto">
              <a:spcAft>
                <a:spcPts val="0"/>
              </a:spcAft>
              <a:defRPr/>
            </a:pPr>
            <a:endParaRPr lang="en-US" sz="3600" b="1" dirty="0">
              <a:latin typeface="Arial Black" pitchFamily="34" charset="0"/>
              <a:ea typeface="+mj-ea"/>
              <a:cs typeface="Arial" pitchFamily="34" charset="0"/>
            </a:endParaRPr>
          </a:p>
        </p:txBody>
      </p:sp>
      <p:graphicFrame>
        <p:nvGraphicFramePr>
          <p:cNvPr id="4" name="Diagram 3"/>
          <p:cNvGraphicFramePr/>
          <p:nvPr>
            <p:extLst>
              <p:ext uri="{D42A27DB-BD31-4B8C-83A1-F6EECF244321}">
                <p14:modId xmlns:p14="http://schemas.microsoft.com/office/powerpoint/2010/main" val="2730582656"/>
              </p:ext>
            </p:extLst>
          </p:nvPr>
        </p:nvGraphicFramePr>
        <p:xfrm>
          <a:off x="19334" y="1524000"/>
          <a:ext cx="434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719620814"/>
              </p:ext>
            </p:extLst>
          </p:nvPr>
        </p:nvGraphicFramePr>
        <p:xfrm>
          <a:off x="4267200" y="1524000"/>
          <a:ext cx="4572000" cy="518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32703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6130D574-3316-46B0-A98D-904AAE69BE55}"/>
                                            </p:graphicEl>
                                          </p:spTgt>
                                        </p:tgtEl>
                                        <p:attrNameLst>
                                          <p:attrName>style.visibility</p:attrName>
                                        </p:attrNameLst>
                                      </p:cBhvr>
                                      <p:to>
                                        <p:strVal val="visible"/>
                                      </p:to>
                                    </p:set>
                                    <p:anim calcmode="lin" valueType="num">
                                      <p:cBhvr>
                                        <p:cTn id="7" dur="1000" fill="hold"/>
                                        <p:tgtEl>
                                          <p:spTgt spid="4">
                                            <p:graphicEl>
                                              <a:dgm id="{6130D574-3316-46B0-A98D-904AAE69BE55}"/>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6130D574-3316-46B0-A98D-904AAE69BE55}"/>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6130D574-3316-46B0-A98D-904AAE69BE55}"/>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6130D574-3316-46B0-A98D-904AAE69BE5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B8691EA3-F06D-43DE-884F-A599C71DFBB5}"/>
                                            </p:graphicEl>
                                          </p:spTgt>
                                        </p:tgtEl>
                                        <p:attrNameLst>
                                          <p:attrName>style.visibility</p:attrName>
                                        </p:attrNameLst>
                                      </p:cBhvr>
                                      <p:to>
                                        <p:strVal val="visible"/>
                                      </p:to>
                                    </p:set>
                                    <p:anim calcmode="lin" valueType="num">
                                      <p:cBhvr>
                                        <p:cTn id="15" dur="1000" fill="hold"/>
                                        <p:tgtEl>
                                          <p:spTgt spid="4">
                                            <p:graphicEl>
                                              <a:dgm id="{B8691EA3-F06D-43DE-884F-A599C71DFBB5}"/>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B8691EA3-F06D-43DE-884F-A599C71DFBB5}"/>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B8691EA3-F06D-43DE-884F-A599C71DFBB5}"/>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B8691EA3-F06D-43DE-884F-A599C71DFBB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graphicEl>
                                              <a:dgm id="{9ECAAAD4-DEC9-4B08-83E2-7F60706991AE}"/>
                                            </p:graphicEl>
                                          </p:spTgt>
                                        </p:tgtEl>
                                        <p:attrNameLst>
                                          <p:attrName>style.visibility</p:attrName>
                                        </p:attrNameLst>
                                      </p:cBhvr>
                                      <p:to>
                                        <p:strVal val="visible"/>
                                      </p:to>
                                    </p:set>
                                    <p:anim calcmode="lin" valueType="num">
                                      <p:cBhvr>
                                        <p:cTn id="23" dur="1000" fill="hold"/>
                                        <p:tgtEl>
                                          <p:spTgt spid="4">
                                            <p:graphicEl>
                                              <a:dgm id="{9ECAAAD4-DEC9-4B08-83E2-7F60706991AE}"/>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9ECAAAD4-DEC9-4B08-83E2-7F60706991AE}"/>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9ECAAAD4-DEC9-4B08-83E2-7F60706991AE}"/>
                                            </p:graphicEl>
                                          </p:spTgt>
                                        </p:tgtEl>
                                        <p:attrNameLst>
                                          <p:attrName>style.rotation</p:attrName>
                                        </p:attrNameLst>
                                      </p:cBhvr>
                                      <p:tavLst>
                                        <p:tav tm="0">
                                          <p:val>
                                            <p:fltVal val="90"/>
                                          </p:val>
                                        </p:tav>
                                        <p:tav tm="100000">
                                          <p:val>
                                            <p:fltVal val="0"/>
                                          </p:val>
                                        </p:tav>
                                      </p:tavLst>
                                    </p:anim>
                                    <p:animEffect transition="in" filter="fade">
                                      <p:cBhvr>
                                        <p:cTn id="26" dur="1000"/>
                                        <p:tgtEl>
                                          <p:spTgt spid="4">
                                            <p:graphicEl>
                                              <a:dgm id="{9ECAAAD4-DEC9-4B08-83E2-7F60706991A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graphicEl>
                                              <a:dgm id="{D306979E-9300-4794-B033-3B674D9C3C3D}"/>
                                            </p:graphicEl>
                                          </p:spTgt>
                                        </p:tgtEl>
                                        <p:attrNameLst>
                                          <p:attrName>style.visibility</p:attrName>
                                        </p:attrNameLst>
                                      </p:cBhvr>
                                      <p:to>
                                        <p:strVal val="visible"/>
                                      </p:to>
                                    </p:set>
                                    <p:anim calcmode="lin" valueType="num">
                                      <p:cBhvr>
                                        <p:cTn id="31" dur="1000" fill="hold"/>
                                        <p:tgtEl>
                                          <p:spTgt spid="4">
                                            <p:graphicEl>
                                              <a:dgm id="{D306979E-9300-4794-B033-3B674D9C3C3D}"/>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D306979E-9300-4794-B033-3B674D9C3C3D}"/>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D306979E-9300-4794-B033-3B674D9C3C3D}"/>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D306979E-9300-4794-B033-3B674D9C3C3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D5FEE2C0-A8F7-4786-9618-87B064EF2ACF}"/>
                                            </p:graphicEl>
                                          </p:spTgt>
                                        </p:tgtEl>
                                        <p:attrNameLst>
                                          <p:attrName>style.visibility</p:attrName>
                                        </p:attrNameLst>
                                      </p:cBhvr>
                                      <p:to>
                                        <p:strVal val="visible"/>
                                      </p:to>
                                    </p:set>
                                    <p:anim calcmode="lin" valueType="num">
                                      <p:cBhvr>
                                        <p:cTn id="39" dur="1000" fill="hold"/>
                                        <p:tgtEl>
                                          <p:spTgt spid="4">
                                            <p:graphicEl>
                                              <a:dgm id="{D5FEE2C0-A8F7-4786-9618-87B064EF2ACF}"/>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D5FEE2C0-A8F7-4786-9618-87B064EF2ACF}"/>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D5FEE2C0-A8F7-4786-9618-87B064EF2ACF}"/>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D5FEE2C0-A8F7-4786-9618-87B064EF2AC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graphicEl>
                                              <a:dgm id="{79B2291C-97BB-4EC2-9076-BED3AC5FD3BE}"/>
                                            </p:graphicEl>
                                          </p:spTgt>
                                        </p:tgtEl>
                                        <p:attrNameLst>
                                          <p:attrName>style.visibility</p:attrName>
                                        </p:attrNameLst>
                                      </p:cBhvr>
                                      <p:to>
                                        <p:strVal val="visible"/>
                                      </p:to>
                                    </p:set>
                                    <p:anim calcmode="lin" valueType="num">
                                      <p:cBhvr>
                                        <p:cTn id="47" dur="1000" fill="hold"/>
                                        <p:tgtEl>
                                          <p:spTgt spid="4">
                                            <p:graphicEl>
                                              <a:dgm id="{79B2291C-97BB-4EC2-9076-BED3AC5FD3BE}"/>
                                            </p:graphicEl>
                                          </p:spTgt>
                                        </p:tgtEl>
                                        <p:attrNameLst>
                                          <p:attrName>ppt_w</p:attrName>
                                        </p:attrNameLst>
                                      </p:cBhvr>
                                      <p:tavLst>
                                        <p:tav tm="0">
                                          <p:val>
                                            <p:fltVal val="0"/>
                                          </p:val>
                                        </p:tav>
                                        <p:tav tm="100000">
                                          <p:val>
                                            <p:strVal val="#ppt_w"/>
                                          </p:val>
                                        </p:tav>
                                      </p:tavLst>
                                    </p:anim>
                                    <p:anim calcmode="lin" valueType="num">
                                      <p:cBhvr>
                                        <p:cTn id="48" dur="1000" fill="hold"/>
                                        <p:tgtEl>
                                          <p:spTgt spid="4">
                                            <p:graphicEl>
                                              <a:dgm id="{79B2291C-97BB-4EC2-9076-BED3AC5FD3BE}"/>
                                            </p:graphicEl>
                                          </p:spTgt>
                                        </p:tgtEl>
                                        <p:attrNameLst>
                                          <p:attrName>ppt_h</p:attrName>
                                        </p:attrNameLst>
                                      </p:cBhvr>
                                      <p:tavLst>
                                        <p:tav tm="0">
                                          <p:val>
                                            <p:fltVal val="0"/>
                                          </p:val>
                                        </p:tav>
                                        <p:tav tm="100000">
                                          <p:val>
                                            <p:strVal val="#ppt_h"/>
                                          </p:val>
                                        </p:tav>
                                      </p:tavLst>
                                    </p:anim>
                                    <p:anim calcmode="lin" valueType="num">
                                      <p:cBhvr>
                                        <p:cTn id="49" dur="1000" fill="hold"/>
                                        <p:tgtEl>
                                          <p:spTgt spid="4">
                                            <p:graphicEl>
                                              <a:dgm id="{79B2291C-97BB-4EC2-9076-BED3AC5FD3BE}"/>
                                            </p:graphicEl>
                                          </p:spTgt>
                                        </p:tgtEl>
                                        <p:attrNameLst>
                                          <p:attrName>style.rotation</p:attrName>
                                        </p:attrNameLst>
                                      </p:cBhvr>
                                      <p:tavLst>
                                        <p:tav tm="0">
                                          <p:val>
                                            <p:fltVal val="90"/>
                                          </p:val>
                                        </p:tav>
                                        <p:tav tm="100000">
                                          <p:val>
                                            <p:fltVal val="0"/>
                                          </p:val>
                                        </p:tav>
                                      </p:tavLst>
                                    </p:anim>
                                    <p:animEffect transition="in" filter="fade">
                                      <p:cBhvr>
                                        <p:cTn id="50" dur="1000"/>
                                        <p:tgtEl>
                                          <p:spTgt spid="4">
                                            <p:graphicEl>
                                              <a:dgm id="{79B2291C-97BB-4EC2-9076-BED3AC5FD3BE}"/>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graphicEl>
                                              <a:dgm id="{3D2C5BC7-C08F-4611-A74D-7415B319C546}"/>
                                            </p:graphicEl>
                                          </p:spTgt>
                                        </p:tgtEl>
                                        <p:attrNameLst>
                                          <p:attrName>style.visibility</p:attrName>
                                        </p:attrNameLst>
                                      </p:cBhvr>
                                      <p:to>
                                        <p:strVal val="visible"/>
                                      </p:to>
                                    </p:set>
                                    <p:anim calcmode="lin" valueType="num">
                                      <p:cBhvr>
                                        <p:cTn id="55" dur="1000" fill="hold"/>
                                        <p:tgtEl>
                                          <p:spTgt spid="4">
                                            <p:graphicEl>
                                              <a:dgm id="{3D2C5BC7-C08F-4611-A74D-7415B319C546}"/>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3D2C5BC7-C08F-4611-A74D-7415B319C546}"/>
                                            </p:graphicEl>
                                          </p:spTgt>
                                        </p:tgtEl>
                                        <p:attrNameLst>
                                          <p:attrName>ppt_h</p:attrName>
                                        </p:attrNameLst>
                                      </p:cBhvr>
                                      <p:tavLst>
                                        <p:tav tm="0">
                                          <p:val>
                                            <p:fltVal val="0"/>
                                          </p:val>
                                        </p:tav>
                                        <p:tav tm="100000">
                                          <p:val>
                                            <p:strVal val="#ppt_h"/>
                                          </p:val>
                                        </p:tav>
                                      </p:tavLst>
                                    </p:anim>
                                    <p:anim calcmode="lin" valueType="num">
                                      <p:cBhvr>
                                        <p:cTn id="57" dur="1000" fill="hold"/>
                                        <p:tgtEl>
                                          <p:spTgt spid="4">
                                            <p:graphicEl>
                                              <a:dgm id="{3D2C5BC7-C08F-4611-A74D-7415B319C546}"/>
                                            </p:graphicEl>
                                          </p:spTgt>
                                        </p:tgtEl>
                                        <p:attrNameLst>
                                          <p:attrName>style.rotation</p:attrName>
                                        </p:attrNameLst>
                                      </p:cBhvr>
                                      <p:tavLst>
                                        <p:tav tm="0">
                                          <p:val>
                                            <p:fltVal val="90"/>
                                          </p:val>
                                        </p:tav>
                                        <p:tav tm="100000">
                                          <p:val>
                                            <p:fltVal val="0"/>
                                          </p:val>
                                        </p:tav>
                                      </p:tavLst>
                                    </p:anim>
                                    <p:animEffect transition="in" filter="fade">
                                      <p:cBhvr>
                                        <p:cTn id="58" dur="1000"/>
                                        <p:tgtEl>
                                          <p:spTgt spid="4">
                                            <p:graphicEl>
                                              <a:dgm id="{3D2C5BC7-C08F-4611-A74D-7415B319C546}"/>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graphicEl>
                                              <a:dgm id="{F0817398-2F81-4DEF-8718-8D8C6C014EF9}"/>
                                            </p:graphicEl>
                                          </p:spTgt>
                                        </p:tgtEl>
                                        <p:attrNameLst>
                                          <p:attrName>style.visibility</p:attrName>
                                        </p:attrNameLst>
                                      </p:cBhvr>
                                      <p:to>
                                        <p:strVal val="visible"/>
                                      </p:to>
                                    </p:set>
                                    <p:anim calcmode="lin" valueType="num">
                                      <p:cBhvr>
                                        <p:cTn id="63" dur="1000" fill="hold"/>
                                        <p:tgtEl>
                                          <p:spTgt spid="6">
                                            <p:graphicEl>
                                              <a:dgm id="{F0817398-2F81-4DEF-8718-8D8C6C014EF9}"/>
                                            </p:graphicEl>
                                          </p:spTgt>
                                        </p:tgtEl>
                                        <p:attrNameLst>
                                          <p:attrName>ppt_w</p:attrName>
                                        </p:attrNameLst>
                                      </p:cBhvr>
                                      <p:tavLst>
                                        <p:tav tm="0">
                                          <p:val>
                                            <p:fltVal val="0"/>
                                          </p:val>
                                        </p:tav>
                                        <p:tav tm="100000">
                                          <p:val>
                                            <p:strVal val="#ppt_w"/>
                                          </p:val>
                                        </p:tav>
                                      </p:tavLst>
                                    </p:anim>
                                    <p:anim calcmode="lin" valueType="num">
                                      <p:cBhvr>
                                        <p:cTn id="64" dur="1000" fill="hold"/>
                                        <p:tgtEl>
                                          <p:spTgt spid="6">
                                            <p:graphicEl>
                                              <a:dgm id="{F0817398-2F81-4DEF-8718-8D8C6C014EF9}"/>
                                            </p:graphicEl>
                                          </p:spTgt>
                                        </p:tgtEl>
                                        <p:attrNameLst>
                                          <p:attrName>ppt_h</p:attrName>
                                        </p:attrNameLst>
                                      </p:cBhvr>
                                      <p:tavLst>
                                        <p:tav tm="0">
                                          <p:val>
                                            <p:fltVal val="0"/>
                                          </p:val>
                                        </p:tav>
                                        <p:tav tm="100000">
                                          <p:val>
                                            <p:strVal val="#ppt_h"/>
                                          </p:val>
                                        </p:tav>
                                      </p:tavLst>
                                    </p:anim>
                                    <p:anim calcmode="lin" valueType="num">
                                      <p:cBhvr>
                                        <p:cTn id="65" dur="1000" fill="hold"/>
                                        <p:tgtEl>
                                          <p:spTgt spid="6">
                                            <p:graphicEl>
                                              <a:dgm id="{F0817398-2F81-4DEF-8718-8D8C6C014EF9}"/>
                                            </p:graphicEl>
                                          </p:spTgt>
                                        </p:tgtEl>
                                        <p:attrNameLst>
                                          <p:attrName>style.rotation</p:attrName>
                                        </p:attrNameLst>
                                      </p:cBhvr>
                                      <p:tavLst>
                                        <p:tav tm="0">
                                          <p:val>
                                            <p:fltVal val="90"/>
                                          </p:val>
                                        </p:tav>
                                        <p:tav tm="100000">
                                          <p:val>
                                            <p:fltVal val="0"/>
                                          </p:val>
                                        </p:tav>
                                      </p:tavLst>
                                    </p:anim>
                                    <p:animEffect transition="in" filter="fade">
                                      <p:cBhvr>
                                        <p:cTn id="66" dur="1000"/>
                                        <p:tgtEl>
                                          <p:spTgt spid="6">
                                            <p:graphicEl>
                                              <a:dgm id="{F0817398-2F81-4DEF-8718-8D8C6C014EF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graphicEl>
                                              <a:dgm id="{4E6F4308-AFE9-4A2B-97E6-27F451AD1806}"/>
                                            </p:graphicEl>
                                          </p:spTgt>
                                        </p:tgtEl>
                                        <p:attrNameLst>
                                          <p:attrName>style.visibility</p:attrName>
                                        </p:attrNameLst>
                                      </p:cBhvr>
                                      <p:to>
                                        <p:strVal val="visible"/>
                                      </p:to>
                                    </p:set>
                                    <p:anim calcmode="lin" valueType="num">
                                      <p:cBhvr>
                                        <p:cTn id="71" dur="1000" fill="hold"/>
                                        <p:tgtEl>
                                          <p:spTgt spid="6">
                                            <p:graphicEl>
                                              <a:dgm id="{4E6F4308-AFE9-4A2B-97E6-27F451AD1806}"/>
                                            </p:graphicEl>
                                          </p:spTgt>
                                        </p:tgtEl>
                                        <p:attrNameLst>
                                          <p:attrName>ppt_w</p:attrName>
                                        </p:attrNameLst>
                                      </p:cBhvr>
                                      <p:tavLst>
                                        <p:tav tm="0">
                                          <p:val>
                                            <p:fltVal val="0"/>
                                          </p:val>
                                        </p:tav>
                                        <p:tav tm="100000">
                                          <p:val>
                                            <p:strVal val="#ppt_w"/>
                                          </p:val>
                                        </p:tav>
                                      </p:tavLst>
                                    </p:anim>
                                    <p:anim calcmode="lin" valueType="num">
                                      <p:cBhvr>
                                        <p:cTn id="72" dur="1000" fill="hold"/>
                                        <p:tgtEl>
                                          <p:spTgt spid="6">
                                            <p:graphicEl>
                                              <a:dgm id="{4E6F4308-AFE9-4A2B-97E6-27F451AD1806}"/>
                                            </p:graphicEl>
                                          </p:spTgt>
                                        </p:tgtEl>
                                        <p:attrNameLst>
                                          <p:attrName>ppt_h</p:attrName>
                                        </p:attrNameLst>
                                      </p:cBhvr>
                                      <p:tavLst>
                                        <p:tav tm="0">
                                          <p:val>
                                            <p:fltVal val="0"/>
                                          </p:val>
                                        </p:tav>
                                        <p:tav tm="100000">
                                          <p:val>
                                            <p:strVal val="#ppt_h"/>
                                          </p:val>
                                        </p:tav>
                                      </p:tavLst>
                                    </p:anim>
                                    <p:anim calcmode="lin" valueType="num">
                                      <p:cBhvr>
                                        <p:cTn id="73" dur="1000" fill="hold"/>
                                        <p:tgtEl>
                                          <p:spTgt spid="6">
                                            <p:graphicEl>
                                              <a:dgm id="{4E6F4308-AFE9-4A2B-97E6-27F451AD1806}"/>
                                            </p:graphicEl>
                                          </p:spTgt>
                                        </p:tgtEl>
                                        <p:attrNameLst>
                                          <p:attrName>style.rotation</p:attrName>
                                        </p:attrNameLst>
                                      </p:cBhvr>
                                      <p:tavLst>
                                        <p:tav tm="0">
                                          <p:val>
                                            <p:fltVal val="90"/>
                                          </p:val>
                                        </p:tav>
                                        <p:tav tm="100000">
                                          <p:val>
                                            <p:fltVal val="0"/>
                                          </p:val>
                                        </p:tav>
                                      </p:tavLst>
                                    </p:anim>
                                    <p:animEffect transition="in" filter="fade">
                                      <p:cBhvr>
                                        <p:cTn id="74" dur="1000"/>
                                        <p:tgtEl>
                                          <p:spTgt spid="6">
                                            <p:graphicEl>
                                              <a:dgm id="{4E6F4308-AFE9-4A2B-97E6-27F451AD1806}"/>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
                                            <p:graphicEl>
                                              <a:dgm id="{D1AB0352-9687-4BCD-8479-56C55371E3FD}"/>
                                            </p:graphicEl>
                                          </p:spTgt>
                                        </p:tgtEl>
                                        <p:attrNameLst>
                                          <p:attrName>style.visibility</p:attrName>
                                        </p:attrNameLst>
                                      </p:cBhvr>
                                      <p:to>
                                        <p:strVal val="visible"/>
                                      </p:to>
                                    </p:set>
                                    <p:anim calcmode="lin" valueType="num">
                                      <p:cBhvr>
                                        <p:cTn id="79" dur="1000" fill="hold"/>
                                        <p:tgtEl>
                                          <p:spTgt spid="6">
                                            <p:graphicEl>
                                              <a:dgm id="{D1AB0352-9687-4BCD-8479-56C55371E3FD}"/>
                                            </p:graphicEl>
                                          </p:spTgt>
                                        </p:tgtEl>
                                        <p:attrNameLst>
                                          <p:attrName>ppt_w</p:attrName>
                                        </p:attrNameLst>
                                      </p:cBhvr>
                                      <p:tavLst>
                                        <p:tav tm="0">
                                          <p:val>
                                            <p:fltVal val="0"/>
                                          </p:val>
                                        </p:tav>
                                        <p:tav tm="100000">
                                          <p:val>
                                            <p:strVal val="#ppt_w"/>
                                          </p:val>
                                        </p:tav>
                                      </p:tavLst>
                                    </p:anim>
                                    <p:anim calcmode="lin" valueType="num">
                                      <p:cBhvr>
                                        <p:cTn id="80" dur="1000" fill="hold"/>
                                        <p:tgtEl>
                                          <p:spTgt spid="6">
                                            <p:graphicEl>
                                              <a:dgm id="{D1AB0352-9687-4BCD-8479-56C55371E3FD}"/>
                                            </p:graphicEl>
                                          </p:spTgt>
                                        </p:tgtEl>
                                        <p:attrNameLst>
                                          <p:attrName>ppt_h</p:attrName>
                                        </p:attrNameLst>
                                      </p:cBhvr>
                                      <p:tavLst>
                                        <p:tav tm="0">
                                          <p:val>
                                            <p:fltVal val="0"/>
                                          </p:val>
                                        </p:tav>
                                        <p:tav tm="100000">
                                          <p:val>
                                            <p:strVal val="#ppt_h"/>
                                          </p:val>
                                        </p:tav>
                                      </p:tavLst>
                                    </p:anim>
                                    <p:anim calcmode="lin" valueType="num">
                                      <p:cBhvr>
                                        <p:cTn id="81" dur="1000" fill="hold"/>
                                        <p:tgtEl>
                                          <p:spTgt spid="6">
                                            <p:graphicEl>
                                              <a:dgm id="{D1AB0352-9687-4BCD-8479-56C55371E3FD}"/>
                                            </p:graphicEl>
                                          </p:spTgt>
                                        </p:tgtEl>
                                        <p:attrNameLst>
                                          <p:attrName>style.rotation</p:attrName>
                                        </p:attrNameLst>
                                      </p:cBhvr>
                                      <p:tavLst>
                                        <p:tav tm="0">
                                          <p:val>
                                            <p:fltVal val="90"/>
                                          </p:val>
                                        </p:tav>
                                        <p:tav tm="100000">
                                          <p:val>
                                            <p:fltVal val="0"/>
                                          </p:val>
                                        </p:tav>
                                      </p:tavLst>
                                    </p:anim>
                                    <p:animEffect transition="in" filter="fade">
                                      <p:cBhvr>
                                        <p:cTn id="82" dur="1000"/>
                                        <p:tgtEl>
                                          <p:spTgt spid="6">
                                            <p:graphicEl>
                                              <a:dgm id="{D1AB0352-9687-4BCD-8479-56C55371E3FD}"/>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6">
                                            <p:graphicEl>
                                              <a:dgm id="{758BDD82-D284-42A1-B5B7-209B3FA08D60}"/>
                                            </p:graphicEl>
                                          </p:spTgt>
                                        </p:tgtEl>
                                        <p:attrNameLst>
                                          <p:attrName>style.visibility</p:attrName>
                                        </p:attrNameLst>
                                      </p:cBhvr>
                                      <p:to>
                                        <p:strVal val="visible"/>
                                      </p:to>
                                    </p:set>
                                    <p:anim calcmode="lin" valueType="num">
                                      <p:cBhvr>
                                        <p:cTn id="87" dur="1000" fill="hold"/>
                                        <p:tgtEl>
                                          <p:spTgt spid="6">
                                            <p:graphicEl>
                                              <a:dgm id="{758BDD82-D284-42A1-B5B7-209B3FA08D60}"/>
                                            </p:graphicEl>
                                          </p:spTgt>
                                        </p:tgtEl>
                                        <p:attrNameLst>
                                          <p:attrName>ppt_w</p:attrName>
                                        </p:attrNameLst>
                                      </p:cBhvr>
                                      <p:tavLst>
                                        <p:tav tm="0">
                                          <p:val>
                                            <p:fltVal val="0"/>
                                          </p:val>
                                        </p:tav>
                                        <p:tav tm="100000">
                                          <p:val>
                                            <p:strVal val="#ppt_w"/>
                                          </p:val>
                                        </p:tav>
                                      </p:tavLst>
                                    </p:anim>
                                    <p:anim calcmode="lin" valueType="num">
                                      <p:cBhvr>
                                        <p:cTn id="88" dur="1000" fill="hold"/>
                                        <p:tgtEl>
                                          <p:spTgt spid="6">
                                            <p:graphicEl>
                                              <a:dgm id="{758BDD82-D284-42A1-B5B7-209B3FA08D60}"/>
                                            </p:graphicEl>
                                          </p:spTgt>
                                        </p:tgtEl>
                                        <p:attrNameLst>
                                          <p:attrName>ppt_h</p:attrName>
                                        </p:attrNameLst>
                                      </p:cBhvr>
                                      <p:tavLst>
                                        <p:tav tm="0">
                                          <p:val>
                                            <p:fltVal val="0"/>
                                          </p:val>
                                        </p:tav>
                                        <p:tav tm="100000">
                                          <p:val>
                                            <p:strVal val="#ppt_h"/>
                                          </p:val>
                                        </p:tav>
                                      </p:tavLst>
                                    </p:anim>
                                    <p:anim calcmode="lin" valueType="num">
                                      <p:cBhvr>
                                        <p:cTn id="89" dur="1000" fill="hold"/>
                                        <p:tgtEl>
                                          <p:spTgt spid="6">
                                            <p:graphicEl>
                                              <a:dgm id="{758BDD82-D284-42A1-B5B7-209B3FA08D60}"/>
                                            </p:graphicEl>
                                          </p:spTgt>
                                        </p:tgtEl>
                                        <p:attrNameLst>
                                          <p:attrName>style.rotation</p:attrName>
                                        </p:attrNameLst>
                                      </p:cBhvr>
                                      <p:tavLst>
                                        <p:tav tm="0">
                                          <p:val>
                                            <p:fltVal val="90"/>
                                          </p:val>
                                        </p:tav>
                                        <p:tav tm="100000">
                                          <p:val>
                                            <p:fltVal val="0"/>
                                          </p:val>
                                        </p:tav>
                                      </p:tavLst>
                                    </p:anim>
                                    <p:animEffect transition="in" filter="fade">
                                      <p:cBhvr>
                                        <p:cTn id="90" dur="1000"/>
                                        <p:tgtEl>
                                          <p:spTgt spid="6">
                                            <p:graphicEl>
                                              <a:dgm id="{758BDD82-D284-42A1-B5B7-209B3FA08D60}"/>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6">
                                            <p:graphicEl>
                                              <a:dgm id="{92BE266D-0D61-490E-98C3-969EB3A0D0A5}"/>
                                            </p:graphicEl>
                                          </p:spTgt>
                                        </p:tgtEl>
                                        <p:attrNameLst>
                                          <p:attrName>style.visibility</p:attrName>
                                        </p:attrNameLst>
                                      </p:cBhvr>
                                      <p:to>
                                        <p:strVal val="visible"/>
                                      </p:to>
                                    </p:set>
                                    <p:anim calcmode="lin" valueType="num">
                                      <p:cBhvr>
                                        <p:cTn id="95" dur="1000" fill="hold"/>
                                        <p:tgtEl>
                                          <p:spTgt spid="6">
                                            <p:graphicEl>
                                              <a:dgm id="{92BE266D-0D61-490E-98C3-969EB3A0D0A5}"/>
                                            </p:graphicEl>
                                          </p:spTgt>
                                        </p:tgtEl>
                                        <p:attrNameLst>
                                          <p:attrName>ppt_w</p:attrName>
                                        </p:attrNameLst>
                                      </p:cBhvr>
                                      <p:tavLst>
                                        <p:tav tm="0">
                                          <p:val>
                                            <p:fltVal val="0"/>
                                          </p:val>
                                        </p:tav>
                                        <p:tav tm="100000">
                                          <p:val>
                                            <p:strVal val="#ppt_w"/>
                                          </p:val>
                                        </p:tav>
                                      </p:tavLst>
                                    </p:anim>
                                    <p:anim calcmode="lin" valueType="num">
                                      <p:cBhvr>
                                        <p:cTn id="96" dur="1000" fill="hold"/>
                                        <p:tgtEl>
                                          <p:spTgt spid="6">
                                            <p:graphicEl>
                                              <a:dgm id="{92BE266D-0D61-490E-98C3-969EB3A0D0A5}"/>
                                            </p:graphicEl>
                                          </p:spTgt>
                                        </p:tgtEl>
                                        <p:attrNameLst>
                                          <p:attrName>ppt_h</p:attrName>
                                        </p:attrNameLst>
                                      </p:cBhvr>
                                      <p:tavLst>
                                        <p:tav tm="0">
                                          <p:val>
                                            <p:fltVal val="0"/>
                                          </p:val>
                                        </p:tav>
                                        <p:tav tm="100000">
                                          <p:val>
                                            <p:strVal val="#ppt_h"/>
                                          </p:val>
                                        </p:tav>
                                      </p:tavLst>
                                    </p:anim>
                                    <p:anim calcmode="lin" valueType="num">
                                      <p:cBhvr>
                                        <p:cTn id="97" dur="1000" fill="hold"/>
                                        <p:tgtEl>
                                          <p:spTgt spid="6">
                                            <p:graphicEl>
                                              <a:dgm id="{92BE266D-0D61-490E-98C3-969EB3A0D0A5}"/>
                                            </p:graphicEl>
                                          </p:spTgt>
                                        </p:tgtEl>
                                        <p:attrNameLst>
                                          <p:attrName>style.rotation</p:attrName>
                                        </p:attrNameLst>
                                      </p:cBhvr>
                                      <p:tavLst>
                                        <p:tav tm="0">
                                          <p:val>
                                            <p:fltVal val="90"/>
                                          </p:val>
                                        </p:tav>
                                        <p:tav tm="100000">
                                          <p:val>
                                            <p:fltVal val="0"/>
                                          </p:val>
                                        </p:tav>
                                      </p:tavLst>
                                    </p:anim>
                                    <p:animEffect transition="in" filter="fade">
                                      <p:cBhvr>
                                        <p:cTn id="98" dur="1000"/>
                                        <p:tgtEl>
                                          <p:spTgt spid="6">
                                            <p:graphicEl>
                                              <a:dgm id="{92BE266D-0D61-490E-98C3-969EB3A0D0A5}"/>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6">
                                            <p:graphicEl>
                                              <a:dgm id="{572C2990-E3D7-4D83-A524-B0612AD91BEE}"/>
                                            </p:graphicEl>
                                          </p:spTgt>
                                        </p:tgtEl>
                                        <p:attrNameLst>
                                          <p:attrName>style.visibility</p:attrName>
                                        </p:attrNameLst>
                                      </p:cBhvr>
                                      <p:to>
                                        <p:strVal val="visible"/>
                                      </p:to>
                                    </p:set>
                                    <p:anim calcmode="lin" valueType="num">
                                      <p:cBhvr>
                                        <p:cTn id="103" dur="1000" fill="hold"/>
                                        <p:tgtEl>
                                          <p:spTgt spid="6">
                                            <p:graphicEl>
                                              <a:dgm id="{572C2990-E3D7-4D83-A524-B0612AD91BEE}"/>
                                            </p:graphicEl>
                                          </p:spTgt>
                                        </p:tgtEl>
                                        <p:attrNameLst>
                                          <p:attrName>ppt_w</p:attrName>
                                        </p:attrNameLst>
                                      </p:cBhvr>
                                      <p:tavLst>
                                        <p:tav tm="0">
                                          <p:val>
                                            <p:fltVal val="0"/>
                                          </p:val>
                                        </p:tav>
                                        <p:tav tm="100000">
                                          <p:val>
                                            <p:strVal val="#ppt_w"/>
                                          </p:val>
                                        </p:tav>
                                      </p:tavLst>
                                    </p:anim>
                                    <p:anim calcmode="lin" valueType="num">
                                      <p:cBhvr>
                                        <p:cTn id="104" dur="1000" fill="hold"/>
                                        <p:tgtEl>
                                          <p:spTgt spid="6">
                                            <p:graphicEl>
                                              <a:dgm id="{572C2990-E3D7-4D83-A524-B0612AD91BEE}"/>
                                            </p:graphicEl>
                                          </p:spTgt>
                                        </p:tgtEl>
                                        <p:attrNameLst>
                                          <p:attrName>ppt_h</p:attrName>
                                        </p:attrNameLst>
                                      </p:cBhvr>
                                      <p:tavLst>
                                        <p:tav tm="0">
                                          <p:val>
                                            <p:fltVal val="0"/>
                                          </p:val>
                                        </p:tav>
                                        <p:tav tm="100000">
                                          <p:val>
                                            <p:strVal val="#ppt_h"/>
                                          </p:val>
                                        </p:tav>
                                      </p:tavLst>
                                    </p:anim>
                                    <p:anim calcmode="lin" valueType="num">
                                      <p:cBhvr>
                                        <p:cTn id="105" dur="1000" fill="hold"/>
                                        <p:tgtEl>
                                          <p:spTgt spid="6">
                                            <p:graphicEl>
                                              <a:dgm id="{572C2990-E3D7-4D83-A524-B0612AD91BEE}"/>
                                            </p:graphicEl>
                                          </p:spTgt>
                                        </p:tgtEl>
                                        <p:attrNameLst>
                                          <p:attrName>style.rotation</p:attrName>
                                        </p:attrNameLst>
                                      </p:cBhvr>
                                      <p:tavLst>
                                        <p:tav tm="0">
                                          <p:val>
                                            <p:fltVal val="90"/>
                                          </p:val>
                                        </p:tav>
                                        <p:tav tm="100000">
                                          <p:val>
                                            <p:fltVal val="0"/>
                                          </p:val>
                                        </p:tav>
                                      </p:tavLst>
                                    </p:anim>
                                    <p:animEffect transition="in" filter="fade">
                                      <p:cBhvr>
                                        <p:cTn id="106" dur="1000"/>
                                        <p:tgtEl>
                                          <p:spTgt spid="6">
                                            <p:graphicEl>
                                              <a:dgm id="{572C2990-E3D7-4D83-A524-B0612AD91BEE}"/>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6">
                                            <p:graphicEl>
                                              <a:dgm id="{3EE05D81-19FE-431D-A511-3FFACCBB7B65}"/>
                                            </p:graphicEl>
                                          </p:spTgt>
                                        </p:tgtEl>
                                        <p:attrNameLst>
                                          <p:attrName>style.visibility</p:attrName>
                                        </p:attrNameLst>
                                      </p:cBhvr>
                                      <p:to>
                                        <p:strVal val="visible"/>
                                      </p:to>
                                    </p:set>
                                    <p:anim calcmode="lin" valueType="num">
                                      <p:cBhvr>
                                        <p:cTn id="111" dur="1000" fill="hold"/>
                                        <p:tgtEl>
                                          <p:spTgt spid="6">
                                            <p:graphicEl>
                                              <a:dgm id="{3EE05D81-19FE-431D-A511-3FFACCBB7B65}"/>
                                            </p:graphicEl>
                                          </p:spTgt>
                                        </p:tgtEl>
                                        <p:attrNameLst>
                                          <p:attrName>ppt_w</p:attrName>
                                        </p:attrNameLst>
                                      </p:cBhvr>
                                      <p:tavLst>
                                        <p:tav tm="0">
                                          <p:val>
                                            <p:fltVal val="0"/>
                                          </p:val>
                                        </p:tav>
                                        <p:tav tm="100000">
                                          <p:val>
                                            <p:strVal val="#ppt_w"/>
                                          </p:val>
                                        </p:tav>
                                      </p:tavLst>
                                    </p:anim>
                                    <p:anim calcmode="lin" valueType="num">
                                      <p:cBhvr>
                                        <p:cTn id="112" dur="1000" fill="hold"/>
                                        <p:tgtEl>
                                          <p:spTgt spid="6">
                                            <p:graphicEl>
                                              <a:dgm id="{3EE05D81-19FE-431D-A511-3FFACCBB7B65}"/>
                                            </p:graphicEl>
                                          </p:spTgt>
                                        </p:tgtEl>
                                        <p:attrNameLst>
                                          <p:attrName>ppt_h</p:attrName>
                                        </p:attrNameLst>
                                      </p:cBhvr>
                                      <p:tavLst>
                                        <p:tav tm="0">
                                          <p:val>
                                            <p:fltVal val="0"/>
                                          </p:val>
                                        </p:tav>
                                        <p:tav tm="100000">
                                          <p:val>
                                            <p:strVal val="#ppt_h"/>
                                          </p:val>
                                        </p:tav>
                                      </p:tavLst>
                                    </p:anim>
                                    <p:anim calcmode="lin" valueType="num">
                                      <p:cBhvr>
                                        <p:cTn id="113" dur="1000" fill="hold"/>
                                        <p:tgtEl>
                                          <p:spTgt spid="6">
                                            <p:graphicEl>
                                              <a:dgm id="{3EE05D81-19FE-431D-A511-3FFACCBB7B65}"/>
                                            </p:graphicEl>
                                          </p:spTgt>
                                        </p:tgtEl>
                                        <p:attrNameLst>
                                          <p:attrName>style.rotation</p:attrName>
                                        </p:attrNameLst>
                                      </p:cBhvr>
                                      <p:tavLst>
                                        <p:tav tm="0">
                                          <p:val>
                                            <p:fltVal val="90"/>
                                          </p:val>
                                        </p:tav>
                                        <p:tav tm="100000">
                                          <p:val>
                                            <p:fltVal val="0"/>
                                          </p:val>
                                        </p:tav>
                                      </p:tavLst>
                                    </p:anim>
                                    <p:animEffect transition="in" filter="fade">
                                      <p:cBhvr>
                                        <p:cTn id="114" dur="1000"/>
                                        <p:tgtEl>
                                          <p:spTgt spid="6">
                                            <p:graphicEl>
                                              <a:dgm id="{3EE05D81-19FE-431D-A511-3FFACCBB7B65}"/>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6">
                                            <p:graphicEl>
                                              <a:dgm id="{0C0102B5-9FD2-477C-8B0B-E72AD0776307}"/>
                                            </p:graphicEl>
                                          </p:spTgt>
                                        </p:tgtEl>
                                        <p:attrNameLst>
                                          <p:attrName>style.visibility</p:attrName>
                                        </p:attrNameLst>
                                      </p:cBhvr>
                                      <p:to>
                                        <p:strVal val="visible"/>
                                      </p:to>
                                    </p:set>
                                    <p:anim calcmode="lin" valueType="num">
                                      <p:cBhvr>
                                        <p:cTn id="119" dur="1000" fill="hold"/>
                                        <p:tgtEl>
                                          <p:spTgt spid="6">
                                            <p:graphicEl>
                                              <a:dgm id="{0C0102B5-9FD2-477C-8B0B-E72AD0776307}"/>
                                            </p:graphicEl>
                                          </p:spTgt>
                                        </p:tgtEl>
                                        <p:attrNameLst>
                                          <p:attrName>ppt_w</p:attrName>
                                        </p:attrNameLst>
                                      </p:cBhvr>
                                      <p:tavLst>
                                        <p:tav tm="0">
                                          <p:val>
                                            <p:fltVal val="0"/>
                                          </p:val>
                                        </p:tav>
                                        <p:tav tm="100000">
                                          <p:val>
                                            <p:strVal val="#ppt_w"/>
                                          </p:val>
                                        </p:tav>
                                      </p:tavLst>
                                    </p:anim>
                                    <p:anim calcmode="lin" valueType="num">
                                      <p:cBhvr>
                                        <p:cTn id="120" dur="1000" fill="hold"/>
                                        <p:tgtEl>
                                          <p:spTgt spid="6">
                                            <p:graphicEl>
                                              <a:dgm id="{0C0102B5-9FD2-477C-8B0B-E72AD0776307}"/>
                                            </p:graphicEl>
                                          </p:spTgt>
                                        </p:tgtEl>
                                        <p:attrNameLst>
                                          <p:attrName>ppt_h</p:attrName>
                                        </p:attrNameLst>
                                      </p:cBhvr>
                                      <p:tavLst>
                                        <p:tav tm="0">
                                          <p:val>
                                            <p:fltVal val="0"/>
                                          </p:val>
                                        </p:tav>
                                        <p:tav tm="100000">
                                          <p:val>
                                            <p:strVal val="#ppt_h"/>
                                          </p:val>
                                        </p:tav>
                                      </p:tavLst>
                                    </p:anim>
                                    <p:anim calcmode="lin" valueType="num">
                                      <p:cBhvr>
                                        <p:cTn id="121" dur="1000" fill="hold"/>
                                        <p:tgtEl>
                                          <p:spTgt spid="6">
                                            <p:graphicEl>
                                              <a:dgm id="{0C0102B5-9FD2-477C-8B0B-E72AD0776307}"/>
                                            </p:graphicEl>
                                          </p:spTgt>
                                        </p:tgtEl>
                                        <p:attrNameLst>
                                          <p:attrName>style.rotation</p:attrName>
                                        </p:attrNameLst>
                                      </p:cBhvr>
                                      <p:tavLst>
                                        <p:tav tm="0">
                                          <p:val>
                                            <p:fltVal val="90"/>
                                          </p:val>
                                        </p:tav>
                                        <p:tav tm="100000">
                                          <p:val>
                                            <p:fltVal val="0"/>
                                          </p:val>
                                        </p:tav>
                                      </p:tavLst>
                                    </p:anim>
                                    <p:animEffect transition="in" filter="fade">
                                      <p:cBhvr>
                                        <p:cTn id="122" dur="1000"/>
                                        <p:tgtEl>
                                          <p:spTgt spid="6">
                                            <p:graphicEl>
                                              <a:dgm id="{0C0102B5-9FD2-477C-8B0B-E72AD07763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IN" dirty="0"/>
          </a:p>
        </p:txBody>
      </p:sp>
      <p:sp>
        <p:nvSpPr>
          <p:cNvPr id="3" name="Content Placeholder 2"/>
          <p:cNvSpPr>
            <a:spLocks noGrp="1"/>
          </p:cNvSpPr>
          <p:nvPr>
            <p:ph idx="1"/>
          </p:nvPr>
        </p:nvSpPr>
        <p:spPr>
          <a:xfrm>
            <a:off x="457200" y="1646236"/>
            <a:ext cx="8229600" cy="4983164"/>
          </a:xfrm>
        </p:spPr>
        <p:txBody>
          <a:bodyPr/>
          <a:lstStyle/>
          <a:p>
            <a:pPr algn="just">
              <a:buFont typeface="Wingdings" pitchFamily="2" charset="2"/>
              <a:buChar char="§"/>
            </a:pPr>
            <a:r>
              <a:rPr lang="en-US" sz="3000" dirty="0" smtClean="0">
                <a:solidFill>
                  <a:srgbClr val="333092"/>
                </a:solidFill>
              </a:rPr>
              <a:t>No </a:t>
            </a:r>
            <a:r>
              <a:rPr lang="en-US" sz="3000" dirty="0">
                <a:solidFill>
                  <a:srgbClr val="333092"/>
                </a:solidFill>
              </a:rPr>
              <a:t>additional Collaterals </a:t>
            </a:r>
            <a:r>
              <a:rPr lang="en-US" sz="3000" dirty="0" smtClean="0">
                <a:solidFill>
                  <a:srgbClr val="333092"/>
                </a:solidFill>
              </a:rPr>
              <a:t>required</a:t>
            </a:r>
            <a:endParaRPr lang="en-US" sz="3000" dirty="0">
              <a:solidFill>
                <a:srgbClr val="333092"/>
              </a:solidFill>
            </a:endParaRPr>
          </a:p>
          <a:p>
            <a:pPr algn="just">
              <a:buFont typeface="Wingdings" pitchFamily="2" charset="2"/>
              <a:buChar char="§"/>
            </a:pPr>
            <a:r>
              <a:rPr lang="en-US" sz="3000" dirty="0" smtClean="0">
                <a:solidFill>
                  <a:srgbClr val="333092"/>
                </a:solidFill>
              </a:rPr>
              <a:t>Longer </a:t>
            </a:r>
            <a:r>
              <a:rPr lang="en-US" sz="3000" dirty="0">
                <a:solidFill>
                  <a:srgbClr val="333092"/>
                </a:solidFill>
              </a:rPr>
              <a:t>Tenure</a:t>
            </a:r>
            <a:endParaRPr lang="en-US" sz="3000" dirty="0" smtClean="0">
              <a:solidFill>
                <a:srgbClr val="333092"/>
              </a:solidFill>
            </a:endParaRPr>
          </a:p>
          <a:p>
            <a:pPr algn="just">
              <a:buFont typeface="Wingdings" pitchFamily="2" charset="2"/>
              <a:buChar char="§"/>
            </a:pPr>
            <a:r>
              <a:rPr lang="en-US" sz="3000" dirty="0" smtClean="0">
                <a:solidFill>
                  <a:srgbClr val="333092"/>
                </a:solidFill>
              </a:rPr>
              <a:t>Attractive rate of Interest </a:t>
            </a:r>
          </a:p>
          <a:p>
            <a:pPr algn="just">
              <a:buFont typeface="Wingdings" pitchFamily="2" charset="2"/>
              <a:buChar char="§"/>
            </a:pPr>
            <a:r>
              <a:rPr lang="en-US" sz="3000" dirty="0" smtClean="0">
                <a:solidFill>
                  <a:srgbClr val="333092"/>
                </a:solidFill>
              </a:rPr>
              <a:t>All Domestic assets</a:t>
            </a:r>
          </a:p>
          <a:p>
            <a:pPr algn="just">
              <a:buFont typeface="Wingdings" pitchFamily="2" charset="2"/>
              <a:buChar char="§"/>
            </a:pPr>
            <a:r>
              <a:rPr lang="en-US" sz="3000" dirty="0" smtClean="0">
                <a:solidFill>
                  <a:srgbClr val="333092"/>
                </a:solidFill>
              </a:rPr>
              <a:t>Low documentations</a:t>
            </a:r>
          </a:p>
          <a:p>
            <a:pPr algn="just">
              <a:buFont typeface="Wingdings" pitchFamily="2" charset="2"/>
              <a:buChar char="§"/>
            </a:pPr>
            <a:r>
              <a:rPr lang="en-US" sz="3000" dirty="0" smtClean="0">
                <a:solidFill>
                  <a:srgbClr val="333092"/>
                </a:solidFill>
              </a:rPr>
              <a:t>Faster TAT’s</a:t>
            </a:r>
          </a:p>
          <a:p>
            <a:pPr algn="just">
              <a:buFont typeface="Wingdings" pitchFamily="2" charset="2"/>
              <a:buChar char="§"/>
            </a:pPr>
            <a:r>
              <a:rPr lang="en-US" sz="3000" dirty="0" smtClean="0"/>
              <a:t>Customized EMI</a:t>
            </a:r>
            <a:endParaRPr lang="en-US" sz="3000" dirty="0" smtClean="0">
              <a:solidFill>
                <a:srgbClr val="333092"/>
              </a:solidFill>
            </a:endParaRPr>
          </a:p>
        </p:txBody>
      </p:sp>
      <p:sp>
        <p:nvSpPr>
          <p:cNvPr id="4" name="Content Placeholder 2"/>
          <p:cNvSpPr txBox="1">
            <a:spLocks/>
          </p:cNvSpPr>
          <p:nvPr/>
        </p:nvSpPr>
        <p:spPr bwMode="auto">
          <a:xfrm>
            <a:off x="7131170" y="6553201"/>
            <a:ext cx="201283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smtClean="0">
                <a:solidFill>
                  <a:srgbClr val="333092"/>
                </a:solidFill>
              </a:rPr>
              <a:t>Credit at sole discretion of Intec</a:t>
            </a:r>
          </a:p>
        </p:txBody>
      </p:sp>
    </p:spTree>
    <p:extLst>
      <p:ext uri="{BB962C8B-B14F-4D97-AF65-F5344CB8AC3E}">
        <p14:creationId xmlns:p14="http://schemas.microsoft.com/office/powerpoint/2010/main" val="3894787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anim calcmode="lin" valueType="num">
                                      <p:cBhvr>
                                        <p:cTn id="37" dur="5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8" dur="5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anim calcmode="lin" valueType="num">
                                      <p:cBhvr>
                                        <p:cTn id="46"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47"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3">
                                            <p:txEl>
                                              <p:pRg st="5" end="5"/>
                                            </p:txEl>
                                          </p:spTgt>
                                        </p:tgtEl>
                                      </p:cBhvr>
                                    </p:animEffect>
                                    <p:anim calcmode="lin" valueType="num">
                                      <p:cBhvr>
                                        <p:cTn id="55" dur="5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56" dur="5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3">
                                            <p:txEl>
                                              <p:pRg st="6" end="6"/>
                                            </p:txEl>
                                          </p:spTgt>
                                        </p:tgtEl>
                                      </p:cBhvr>
                                    </p:animEffect>
                                    <p:anim calcmode="lin" valueType="num">
                                      <p:cBhvr>
                                        <p:cTn id="64" dur="5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65" dur="5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81200" y="76200"/>
            <a:ext cx="6934200" cy="609600"/>
          </a:xfrm>
          <a:prstGeom prst="rect">
            <a:avLst/>
          </a:prstGeom>
        </p:spPr>
        <p:txBody>
          <a:bodyPr anchor="ctr"/>
          <a:lstStyle/>
          <a:p>
            <a:pPr fontAlgn="auto">
              <a:spcAft>
                <a:spcPts val="0"/>
              </a:spcAft>
              <a:defRPr/>
            </a:pPr>
            <a:endParaRPr lang="en-US" sz="3600" dirty="0">
              <a:latin typeface="Arial Black" pitchFamily="34" charset="0"/>
              <a:ea typeface="+mj-ea"/>
              <a:cs typeface="Arial" pitchFamily="34" charset="0"/>
            </a:endParaRPr>
          </a:p>
        </p:txBody>
      </p:sp>
      <p:sp>
        <p:nvSpPr>
          <p:cNvPr id="5" name="Title 1"/>
          <p:cNvSpPr txBox="1">
            <a:spLocks/>
          </p:cNvSpPr>
          <p:nvPr/>
        </p:nvSpPr>
        <p:spPr>
          <a:xfrm>
            <a:off x="1981200" y="76200"/>
            <a:ext cx="6553200" cy="609600"/>
          </a:xfrm>
          <a:prstGeom prst="rect">
            <a:avLst/>
          </a:prstGeom>
        </p:spPr>
        <p:txBody>
          <a:bodyPr anchor="ctr"/>
          <a:lstStyle/>
          <a:p>
            <a:pPr fontAlgn="auto">
              <a:spcAft>
                <a:spcPts val="0"/>
              </a:spcAft>
              <a:defRPr/>
            </a:pPr>
            <a:endParaRPr lang="en-US" sz="2800" b="1" dirty="0">
              <a:solidFill>
                <a:schemeClr val="bg1"/>
              </a:solidFill>
              <a:latin typeface="Arial Black" pitchFamily="34" charset="0"/>
              <a:ea typeface="+mj-ea"/>
              <a:cs typeface="Arial" pitchFamily="34" charset="0"/>
            </a:endParaRPr>
          </a:p>
        </p:txBody>
      </p:sp>
      <p:sp>
        <p:nvSpPr>
          <p:cNvPr id="7" name="Title 1"/>
          <p:cNvSpPr>
            <a:spLocks noGrp="1"/>
          </p:cNvSpPr>
          <p:nvPr>
            <p:ph type="title"/>
          </p:nvPr>
        </p:nvSpPr>
        <p:spPr>
          <a:xfrm>
            <a:off x="457200" y="762000"/>
            <a:ext cx="8229600" cy="609600"/>
          </a:xfrm>
        </p:spPr>
        <p:txBody>
          <a:bodyPr/>
          <a:lstStyle/>
          <a:p>
            <a:pPr eaLnBrk="1" hangingPunct="1"/>
            <a:r>
              <a:rPr lang="en-US" dirty="0">
                <a:latin typeface="Arial" charset="0"/>
                <a:cs typeface="Arial" charset="0"/>
              </a:rPr>
              <a:t>Intec Approach </a:t>
            </a:r>
            <a:endParaRPr lang="en-US" dirty="0" smtClean="0">
              <a:latin typeface="Arial" charset="0"/>
              <a:cs typeface="Arial" charset="0"/>
            </a:endParaRPr>
          </a:p>
        </p:txBody>
      </p:sp>
      <p:sp>
        <p:nvSpPr>
          <p:cNvPr id="9" name="Title 1"/>
          <p:cNvSpPr txBox="1">
            <a:spLocks/>
          </p:cNvSpPr>
          <p:nvPr/>
        </p:nvSpPr>
        <p:spPr bwMode="auto">
          <a:xfrm>
            <a:off x="457200" y="1371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800" b="1" kern="1200">
                <a:solidFill>
                  <a:srgbClr val="F7994B"/>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endParaRPr lang="en-US" dirty="0">
              <a:solidFill>
                <a:srgbClr val="333092"/>
              </a:solidFill>
              <a:latin typeface="Arial" charset="0"/>
              <a:cs typeface="Arial" charset="0"/>
            </a:endParaRPr>
          </a:p>
        </p:txBody>
      </p:sp>
      <p:sp>
        <p:nvSpPr>
          <p:cNvPr id="12" name="TextBox 11"/>
          <p:cNvSpPr txBox="1"/>
          <p:nvPr/>
        </p:nvSpPr>
        <p:spPr>
          <a:xfrm>
            <a:off x="578483" y="2618974"/>
            <a:ext cx="1369329" cy="307777"/>
          </a:xfrm>
          <a:prstGeom prst="rect">
            <a:avLst/>
          </a:prstGeom>
          <a:noFill/>
        </p:spPr>
        <p:txBody>
          <a:bodyPr wrap="square" rtlCol="0">
            <a:spAutoFit/>
          </a:bodyPr>
          <a:lstStyle/>
          <a:p>
            <a:r>
              <a:rPr lang="en-US" sz="1400" dirty="0" smtClean="0">
                <a:latin typeface="Garamond" pitchFamily="18" charset="0"/>
              </a:rPr>
              <a:t>FO Sourcing</a:t>
            </a:r>
            <a:endParaRPr lang="en-US" sz="1400" dirty="0">
              <a:latin typeface="Garamond" pitchFamily="18" charset="0"/>
            </a:endParaRPr>
          </a:p>
        </p:txBody>
      </p:sp>
      <p:sp>
        <p:nvSpPr>
          <p:cNvPr id="13" name="AutoShape 2" descr="blob:https%3A//web.whatsapp.com/32861a43-782c-47b4-888b-e2f327a3ac38"/>
          <p:cNvSpPr>
            <a:spLocks noChangeAspect="1" noChangeArrowheads="1"/>
          </p:cNvSpPr>
          <p:nvPr/>
        </p:nvSpPr>
        <p:spPr bwMode="auto">
          <a:xfrm>
            <a:off x="138112"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AutoShape 4" descr="blob:https%3A//web.whatsapp.com/32861a43-782c-47b4-888b-e2f327a3ac38"/>
          <p:cNvSpPr>
            <a:spLocks noChangeAspect="1" noChangeArrowheads="1"/>
          </p:cNvSpPr>
          <p:nvPr/>
        </p:nvSpPr>
        <p:spPr bwMode="auto">
          <a:xfrm>
            <a:off x="138112"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2654720" y="4420704"/>
            <a:ext cx="1940423" cy="307777"/>
          </a:xfrm>
          <a:prstGeom prst="rect">
            <a:avLst/>
          </a:prstGeom>
          <a:noFill/>
        </p:spPr>
        <p:txBody>
          <a:bodyPr wrap="square" rtlCol="0">
            <a:spAutoFit/>
          </a:bodyPr>
          <a:lstStyle/>
          <a:p>
            <a:r>
              <a:rPr lang="en-US" sz="1400" dirty="0" smtClean="0">
                <a:latin typeface="Garamond" pitchFamily="18" charset="0"/>
              </a:rPr>
              <a:t>PD Office visit </a:t>
            </a:r>
            <a:endParaRPr lang="en-US" sz="1400" dirty="0">
              <a:latin typeface="Garamond" pitchFamily="18" charset="0"/>
            </a:endParaRPr>
          </a:p>
        </p:txBody>
      </p:sp>
      <p:pic>
        <p:nvPicPr>
          <p:cNvPr id="1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5409" y="3211328"/>
            <a:ext cx="1668716" cy="1164254"/>
          </a:xfrm>
          <a:prstGeom prst="rect">
            <a:avLst/>
          </a:prstGeom>
          <a:noFill/>
        </p:spPr>
      </p:pic>
      <p:sp>
        <p:nvSpPr>
          <p:cNvPr id="17" name="TextBox 16"/>
          <p:cNvSpPr txBox="1"/>
          <p:nvPr/>
        </p:nvSpPr>
        <p:spPr>
          <a:xfrm>
            <a:off x="4630860" y="2650814"/>
            <a:ext cx="2120960" cy="307777"/>
          </a:xfrm>
          <a:prstGeom prst="rect">
            <a:avLst/>
          </a:prstGeom>
          <a:noFill/>
        </p:spPr>
        <p:txBody>
          <a:bodyPr wrap="square" rtlCol="0">
            <a:spAutoFit/>
          </a:bodyPr>
          <a:lstStyle/>
          <a:p>
            <a:r>
              <a:rPr lang="en-US" sz="1400" dirty="0" smtClean="0">
                <a:latin typeface="Garamond" pitchFamily="18" charset="0"/>
              </a:rPr>
              <a:t>  CVO Field Investigation</a:t>
            </a:r>
            <a:endParaRPr lang="en-US" sz="1400" dirty="0">
              <a:latin typeface="Garamond" pitchFamily="18" charset="0"/>
            </a:endParaRPr>
          </a:p>
        </p:txBody>
      </p:sp>
      <p:pic>
        <p:nvPicPr>
          <p:cNvPr id="18" name="Picture 17" descr="C:\Users\ctl4th4\Desktop\WhatsApp-Image-20160725 (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3023" y="1526627"/>
            <a:ext cx="1933433" cy="1164254"/>
          </a:xfrm>
          <a:prstGeom prst="rect">
            <a:avLst/>
          </a:prstGeom>
          <a:noFill/>
          <a:ln>
            <a:noFill/>
          </a:ln>
        </p:spPr>
      </p:pic>
      <p:sp>
        <p:nvSpPr>
          <p:cNvPr id="19" name="TextBox 18"/>
          <p:cNvSpPr txBox="1"/>
          <p:nvPr/>
        </p:nvSpPr>
        <p:spPr>
          <a:xfrm>
            <a:off x="7586185" y="2634894"/>
            <a:ext cx="1369329" cy="307777"/>
          </a:xfrm>
          <a:prstGeom prst="rect">
            <a:avLst/>
          </a:prstGeom>
          <a:noFill/>
        </p:spPr>
        <p:txBody>
          <a:bodyPr wrap="square" rtlCol="0">
            <a:spAutoFit/>
          </a:bodyPr>
          <a:lstStyle/>
          <a:p>
            <a:r>
              <a:rPr lang="en-US" sz="1400" dirty="0" smtClean="0">
                <a:latin typeface="Garamond" pitchFamily="18" charset="0"/>
              </a:rPr>
              <a:t>Case Login</a:t>
            </a:r>
            <a:endParaRPr lang="en-US" sz="1400" dirty="0">
              <a:latin typeface="Garamond" pitchFamily="18" charset="0"/>
            </a:endParaRPr>
          </a:p>
        </p:txBody>
      </p:sp>
      <p:sp>
        <p:nvSpPr>
          <p:cNvPr id="20" name="Right Arrow 19"/>
          <p:cNvSpPr/>
          <p:nvPr/>
        </p:nvSpPr>
        <p:spPr>
          <a:xfrm>
            <a:off x="2111586" y="2019869"/>
            <a:ext cx="232015" cy="204716"/>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4371549" y="2019869"/>
            <a:ext cx="232015" cy="204716"/>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6751820" y="2069911"/>
            <a:ext cx="232015" cy="204716"/>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7952830" y="2976930"/>
            <a:ext cx="191068" cy="25758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C:\Users\ctl4th4\Desktop\CA.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2976" y="3302759"/>
            <a:ext cx="1933433" cy="1164254"/>
          </a:xfrm>
          <a:prstGeom prst="rect">
            <a:avLst/>
          </a:prstGeom>
          <a:noFill/>
          <a:ln>
            <a:noFill/>
          </a:ln>
        </p:spPr>
      </p:pic>
      <p:sp>
        <p:nvSpPr>
          <p:cNvPr id="25" name="TextBox 24"/>
          <p:cNvSpPr txBox="1"/>
          <p:nvPr/>
        </p:nvSpPr>
        <p:spPr>
          <a:xfrm>
            <a:off x="7425120" y="4436430"/>
            <a:ext cx="1662747" cy="307777"/>
          </a:xfrm>
          <a:prstGeom prst="rect">
            <a:avLst/>
          </a:prstGeom>
          <a:noFill/>
        </p:spPr>
        <p:txBody>
          <a:bodyPr wrap="square" rtlCol="0">
            <a:spAutoFit/>
          </a:bodyPr>
          <a:lstStyle/>
          <a:p>
            <a:r>
              <a:rPr lang="en-US" sz="1400" dirty="0" smtClean="0">
                <a:latin typeface="Garamond" pitchFamily="18" charset="0"/>
              </a:rPr>
              <a:t>Credit Appraisal</a:t>
            </a:r>
            <a:endParaRPr lang="en-US" sz="1400" dirty="0">
              <a:latin typeface="Garamond" pitchFamily="18" charset="0"/>
            </a:endParaRPr>
          </a:p>
        </p:txBody>
      </p:sp>
      <p:sp>
        <p:nvSpPr>
          <p:cNvPr id="26" name="Left Arrow 25"/>
          <p:cNvSpPr/>
          <p:nvPr/>
        </p:nvSpPr>
        <p:spPr>
          <a:xfrm>
            <a:off x="6710876" y="3788268"/>
            <a:ext cx="232015" cy="265119"/>
          </a:xfrm>
          <a:prstGeom prst="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p:nvPr/>
        </p:nvPicPr>
        <p:blipFill>
          <a:blip r:embed="rId5" cstate="print">
            <a:extLst>
              <a:ext uri="{28A0092B-C50C-407E-A947-70E740481C1C}">
                <a14:useLocalDpi xmlns:a14="http://schemas.microsoft.com/office/drawing/2010/main" val="0"/>
              </a:ext>
            </a:extLst>
          </a:blip>
          <a:stretch>
            <a:fillRect/>
          </a:stretch>
        </p:blipFill>
        <p:spPr bwMode="auto">
          <a:xfrm>
            <a:off x="4896052" y="3302759"/>
            <a:ext cx="1498916" cy="1124187"/>
          </a:xfrm>
          <a:prstGeom prst="rect">
            <a:avLst/>
          </a:prstGeom>
          <a:noFill/>
          <a:ln>
            <a:noFill/>
          </a:ln>
        </p:spPr>
      </p:pic>
      <p:sp>
        <p:nvSpPr>
          <p:cNvPr id="28" name="TextBox 27"/>
          <p:cNvSpPr txBox="1"/>
          <p:nvPr/>
        </p:nvSpPr>
        <p:spPr>
          <a:xfrm>
            <a:off x="4808284" y="4417812"/>
            <a:ext cx="2380271" cy="307777"/>
          </a:xfrm>
          <a:prstGeom prst="rect">
            <a:avLst/>
          </a:prstGeom>
          <a:noFill/>
        </p:spPr>
        <p:txBody>
          <a:bodyPr wrap="square" rtlCol="0">
            <a:spAutoFit/>
          </a:bodyPr>
          <a:lstStyle/>
          <a:p>
            <a:r>
              <a:rPr lang="en-US" sz="1400" dirty="0" smtClean="0">
                <a:latin typeface="Garamond" pitchFamily="18" charset="0"/>
              </a:rPr>
              <a:t>Telephonic Verification</a:t>
            </a:r>
          </a:p>
        </p:txBody>
      </p:sp>
      <p:sp>
        <p:nvSpPr>
          <p:cNvPr id="29" name="Left Arrow 28"/>
          <p:cNvSpPr/>
          <p:nvPr/>
        </p:nvSpPr>
        <p:spPr>
          <a:xfrm>
            <a:off x="4371549" y="3808108"/>
            <a:ext cx="232015" cy="265119"/>
          </a:xfrm>
          <a:prstGeom prst="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p:cNvPicPr/>
          <p:nvPr/>
        </p:nvPicPr>
        <p:blipFill>
          <a:blip r:embed="rId6" cstate="print">
            <a:extLst>
              <a:ext uri="{28A0092B-C50C-407E-A947-70E740481C1C}">
                <a14:useLocalDpi xmlns:a14="http://schemas.microsoft.com/office/drawing/2010/main" val="0"/>
              </a:ext>
            </a:extLst>
          </a:blip>
          <a:stretch>
            <a:fillRect/>
          </a:stretch>
        </p:blipFill>
        <p:spPr bwMode="auto">
          <a:xfrm>
            <a:off x="4901692" y="1496211"/>
            <a:ext cx="1552338" cy="1164254"/>
          </a:xfrm>
          <a:prstGeom prst="rect">
            <a:avLst/>
          </a:prstGeom>
          <a:noFill/>
          <a:ln>
            <a:noFill/>
          </a:ln>
        </p:spPr>
      </p:pic>
      <p:sp>
        <p:nvSpPr>
          <p:cNvPr id="31" name="TextBox 30"/>
          <p:cNvSpPr txBox="1"/>
          <p:nvPr/>
        </p:nvSpPr>
        <p:spPr>
          <a:xfrm>
            <a:off x="120532" y="4350013"/>
            <a:ext cx="2380271" cy="307777"/>
          </a:xfrm>
          <a:prstGeom prst="rect">
            <a:avLst/>
          </a:prstGeom>
          <a:noFill/>
        </p:spPr>
        <p:txBody>
          <a:bodyPr wrap="square" rtlCol="0">
            <a:spAutoFit/>
          </a:bodyPr>
          <a:lstStyle/>
          <a:p>
            <a:r>
              <a:rPr lang="en-US" sz="1400" dirty="0" smtClean="0">
                <a:latin typeface="Garamond" pitchFamily="18" charset="0"/>
              </a:rPr>
              <a:t>Case Approval</a:t>
            </a:r>
            <a:endParaRPr lang="en-US" sz="1400" dirty="0">
              <a:latin typeface="Garamond" pitchFamily="18" charset="0"/>
            </a:endParaRPr>
          </a:p>
        </p:txBody>
      </p:sp>
      <p:sp>
        <p:nvSpPr>
          <p:cNvPr id="32" name="Left Arrow 31"/>
          <p:cNvSpPr/>
          <p:nvPr/>
        </p:nvSpPr>
        <p:spPr>
          <a:xfrm>
            <a:off x="2070642" y="3827948"/>
            <a:ext cx="232015" cy="265119"/>
          </a:xfrm>
          <a:prstGeom prst="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p:cNvPicPr/>
          <p:nvPr/>
        </p:nvPicPr>
        <p:blipFill>
          <a:blip r:embed="rId7" cstate="print">
            <a:extLst>
              <a:ext uri="{28A0092B-C50C-407E-A947-70E740481C1C}">
                <a14:useLocalDpi xmlns:a14="http://schemas.microsoft.com/office/drawing/2010/main" val="0"/>
              </a:ext>
            </a:extLst>
          </a:blip>
          <a:stretch>
            <a:fillRect/>
          </a:stretch>
        </p:blipFill>
        <p:spPr bwMode="auto">
          <a:xfrm>
            <a:off x="2578264" y="1471608"/>
            <a:ext cx="1573948" cy="1180461"/>
          </a:xfrm>
          <a:prstGeom prst="rect">
            <a:avLst/>
          </a:prstGeom>
          <a:noFill/>
          <a:ln>
            <a:noFill/>
          </a:ln>
        </p:spPr>
      </p:pic>
      <p:sp>
        <p:nvSpPr>
          <p:cNvPr id="34" name="TextBox 33"/>
          <p:cNvSpPr txBox="1"/>
          <p:nvPr/>
        </p:nvSpPr>
        <p:spPr>
          <a:xfrm>
            <a:off x="2504513" y="2639018"/>
            <a:ext cx="2380271" cy="307777"/>
          </a:xfrm>
          <a:prstGeom prst="rect">
            <a:avLst/>
          </a:prstGeom>
          <a:noFill/>
        </p:spPr>
        <p:txBody>
          <a:bodyPr wrap="square" rtlCol="0">
            <a:spAutoFit/>
          </a:bodyPr>
          <a:lstStyle/>
          <a:p>
            <a:r>
              <a:rPr lang="en-US" sz="1400" dirty="0" smtClean="0">
                <a:latin typeface="Garamond" pitchFamily="18" charset="0"/>
              </a:rPr>
              <a:t>Document Collection</a:t>
            </a:r>
            <a:endParaRPr lang="en-US" sz="1400" dirty="0">
              <a:latin typeface="Garamond" pitchFamily="18" charset="0"/>
            </a:endParaRPr>
          </a:p>
        </p:txBody>
      </p:sp>
      <p:sp>
        <p:nvSpPr>
          <p:cNvPr id="35" name="Down Arrow 34"/>
          <p:cNvSpPr/>
          <p:nvPr/>
        </p:nvSpPr>
        <p:spPr>
          <a:xfrm>
            <a:off x="924233" y="4792114"/>
            <a:ext cx="191068" cy="25758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8755" y="1554241"/>
            <a:ext cx="1973474" cy="1106224"/>
          </a:xfrm>
          <a:prstGeom prst="rect">
            <a:avLst/>
          </a:prstGeom>
          <a:noFill/>
        </p:spPr>
      </p:pic>
      <p:pic>
        <p:nvPicPr>
          <p:cNvPr id="47"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07921" y="5103426"/>
            <a:ext cx="1710451" cy="1139588"/>
          </a:xfrm>
          <a:prstGeom prst="rect">
            <a:avLst/>
          </a:prstGeom>
          <a:noFill/>
        </p:spPr>
      </p:pic>
      <p:pic>
        <p:nvPicPr>
          <p:cNvPr id="4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591348" y="3265854"/>
            <a:ext cx="1505607" cy="1124187"/>
          </a:xfrm>
          <a:prstGeom prst="rect">
            <a:avLst/>
          </a:prstGeom>
          <a:noFill/>
        </p:spPr>
      </p:pic>
      <p:sp>
        <p:nvSpPr>
          <p:cNvPr id="49" name="TextBox 48"/>
          <p:cNvSpPr txBox="1"/>
          <p:nvPr/>
        </p:nvSpPr>
        <p:spPr>
          <a:xfrm>
            <a:off x="290058" y="6307991"/>
            <a:ext cx="2380271" cy="307777"/>
          </a:xfrm>
          <a:prstGeom prst="rect">
            <a:avLst/>
          </a:prstGeom>
          <a:noFill/>
        </p:spPr>
        <p:txBody>
          <a:bodyPr wrap="square" rtlCol="0">
            <a:spAutoFit/>
          </a:bodyPr>
          <a:lstStyle/>
          <a:p>
            <a:r>
              <a:rPr lang="en-US" sz="1400" dirty="0" smtClean="0">
                <a:latin typeface="Garamond" pitchFamily="18" charset="0"/>
              </a:rPr>
              <a:t>RTGS/</a:t>
            </a:r>
            <a:r>
              <a:rPr lang="en-US" sz="1400" dirty="0" err="1" smtClean="0">
                <a:latin typeface="Garamond" pitchFamily="18" charset="0"/>
              </a:rPr>
              <a:t>Cheque</a:t>
            </a:r>
            <a:r>
              <a:rPr lang="en-US" sz="1400" dirty="0" smtClean="0">
                <a:latin typeface="Garamond" pitchFamily="18" charset="0"/>
              </a:rPr>
              <a:t> </a:t>
            </a:r>
            <a:endParaRPr lang="en-US" sz="1400" dirty="0">
              <a:latin typeface="Garamond" pitchFamily="18" charset="0"/>
            </a:endParaRPr>
          </a:p>
        </p:txBody>
      </p:sp>
    </p:spTree>
    <p:extLst>
      <p:ext uri="{BB962C8B-B14F-4D97-AF65-F5344CB8AC3E}">
        <p14:creationId xmlns:p14="http://schemas.microsoft.com/office/powerpoint/2010/main" val="1639373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Cambria" panose="02040503050406030204" pitchFamily="18" charset="0"/>
              </a:rPr>
              <a:t>Why Intec</a:t>
            </a:r>
            <a:endParaRPr lang="en-US" dirty="0"/>
          </a:p>
        </p:txBody>
      </p:sp>
      <p:graphicFrame>
        <p:nvGraphicFramePr>
          <p:cNvPr id="4" name="Diagram 3"/>
          <p:cNvGraphicFramePr/>
          <p:nvPr>
            <p:extLst>
              <p:ext uri="{D42A27DB-BD31-4B8C-83A1-F6EECF244321}">
                <p14:modId xmlns:p14="http://schemas.microsoft.com/office/powerpoint/2010/main" val="650424624"/>
              </p:ext>
            </p:extLst>
          </p:nvPr>
        </p:nvGraphicFramePr>
        <p:xfrm>
          <a:off x="0" y="1600200"/>
          <a:ext cx="9144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354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Cambria" panose="02040503050406030204" pitchFamily="18" charset="0"/>
              </a:rPr>
              <a:t>The Intec Proposition</a:t>
            </a:r>
            <a:endParaRPr lang="en-US" dirty="0"/>
          </a:p>
        </p:txBody>
      </p:sp>
      <p:graphicFrame>
        <p:nvGraphicFramePr>
          <p:cNvPr id="4" name="Diagram 3"/>
          <p:cNvGraphicFramePr/>
          <p:nvPr>
            <p:extLst>
              <p:ext uri="{D42A27DB-BD31-4B8C-83A1-F6EECF244321}">
                <p14:modId xmlns:p14="http://schemas.microsoft.com/office/powerpoint/2010/main" val="3888124580"/>
              </p:ext>
            </p:extLst>
          </p:nvPr>
        </p:nvGraphicFramePr>
        <p:xfrm>
          <a:off x="76200" y="1524000"/>
          <a:ext cx="8991600" cy="525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414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lstStyle/>
          <a:p>
            <a:r>
              <a:rPr lang="en-US" dirty="0">
                <a:latin typeface="Cambria" panose="02040503050406030204" pitchFamily="18" charset="0"/>
              </a:rPr>
              <a:t>Awards and Accolades</a:t>
            </a:r>
            <a:endParaRPr lang="en-US" dirty="0"/>
          </a:p>
        </p:txBody>
      </p:sp>
      <p:pic>
        <p:nvPicPr>
          <p:cNvPr id="5" name="Picture 2" descr="C:\Users\gurvinder.kaur\AppData\Local\Microsoft\Windows\Temporary Internet Files\Content.Outlook\2KG01D1D\DSC_25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3794" y="2590800"/>
            <a:ext cx="3657600" cy="2459353"/>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257800" y="5271248"/>
            <a:ext cx="3810000" cy="523220"/>
          </a:xfrm>
          <a:prstGeom prst="rect">
            <a:avLst/>
          </a:prstGeom>
        </p:spPr>
        <p:txBody>
          <a:bodyPr wrap="square">
            <a:spAutoFit/>
          </a:bodyPr>
          <a:lstStyle/>
          <a:p>
            <a:r>
              <a:rPr lang="en-US" sz="1400" dirty="0">
                <a:latin typeface="Cambria" panose="02040503050406030204" pitchFamily="18" charset="0"/>
              </a:rPr>
              <a:t>Intec Capital Limited being honored as the </a:t>
            </a:r>
            <a:r>
              <a:rPr lang="en-US" sz="1400" b="1" dirty="0">
                <a:latin typeface="Cambria" panose="02040503050406030204" pitchFamily="18" charset="0"/>
              </a:rPr>
              <a:t>“Best NBFC”</a:t>
            </a:r>
            <a:r>
              <a:rPr lang="en-US" sz="1400" dirty="0">
                <a:latin typeface="Cambria" panose="02040503050406030204" pitchFamily="18" charset="0"/>
              </a:rPr>
              <a:t> by India SME Forum</a:t>
            </a:r>
          </a:p>
        </p:txBody>
      </p:sp>
      <p:sp>
        <p:nvSpPr>
          <p:cNvPr id="7" name="Flowchart: Punched Tape 6"/>
          <p:cNvSpPr/>
          <p:nvPr/>
        </p:nvSpPr>
        <p:spPr>
          <a:xfrm>
            <a:off x="5410200" y="1752600"/>
            <a:ext cx="2819400" cy="533400"/>
          </a:xfrm>
          <a:prstGeom prst="flowChartPunchedTap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latin typeface="Cambria" panose="02040503050406030204" pitchFamily="18" charset="0"/>
              </a:rPr>
              <a:t>FY </a:t>
            </a:r>
            <a:r>
              <a:rPr lang="en-US" dirty="0" smtClean="0">
                <a:solidFill>
                  <a:schemeClr val="tx1"/>
                </a:solidFill>
                <a:latin typeface="Cambria" panose="02040503050406030204" pitchFamily="18" charset="0"/>
              </a:rPr>
              <a:t>2014-2015</a:t>
            </a:r>
            <a:endParaRPr lang="en-US" dirty="0">
              <a:solidFill>
                <a:schemeClr val="tx1"/>
              </a:solidFill>
              <a:latin typeface="Cambria" panose="02040503050406030204" pitchFamily="18" charset="0"/>
            </a:endParaRPr>
          </a:p>
        </p:txBody>
      </p:sp>
      <p:pic>
        <p:nvPicPr>
          <p:cNvPr id="8" name="Picture 3" descr="C:\Users\gurvinder.kaur\Documents\Mr. Sanjeev Goel receiving SME Aw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590800"/>
            <a:ext cx="3886200" cy="2422567"/>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09600" y="5271248"/>
            <a:ext cx="3810000" cy="738664"/>
          </a:xfrm>
          <a:prstGeom prst="rect">
            <a:avLst/>
          </a:prstGeom>
        </p:spPr>
        <p:txBody>
          <a:bodyPr wrap="square">
            <a:spAutoFit/>
          </a:bodyPr>
          <a:lstStyle/>
          <a:p>
            <a:r>
              <a:rPr lang="en-US" sz="1400" dirty="0">
                <a:latin typeface="Cambria" panose="02040503050406030204" pitchFamily="18" charset="0"/>
              </a:rPr>
              <a:t>Intec Capital </a:t>
            </a:r>
            <a:r>
              <a:rPr lang="en-US" sz="1400" dirty="0" smtClean="0">
                <a:latin typeface="Cambria" panose="02040503050406030204" pitchFamily="18" charset="0"/>
              </a:rPr>
              <a:t>Limited </a:t>
            </a:r>
            <a:r>
              <a:rPr lang="en-US" sz="1400" dirty="0">
                <a:latin typeface="Cambria" panose="02040503050406030204" pitchFamily="18" charset="0"/>
              </a:rPr>
              <a:t>honored as </a:t>
            </a:r>
            <a:r>
              <a:rPr lang="en-US" sz="1400" dirty="0" smtClean="0">
                <a:latin typeface="Cambria" panose="02040503050406030204" pitchFamily="18" charset="0"/>
              </a:rPr>
              <a:t>the  </a:t>
            </a:r>
            <a:r>
              <a:rPr lang="en-US" sz="1400" b="1" dirty="0" smtClean="0">
                <a:latin typeface="Cambria" panose="02040503050406030204" pitchFamily="18" charset="0"/>
              </a:rPr>
              <a:t>“Leading NBFC in SME Finance”</a:t>
            </a:r>
            <a:r>
              <a:rPr lang="en-US" sz="1400" dirty="0" smtClean="0">
                <a:latin typeface="Cambria" panose="02040503050406030204" pitchFamily="18" charset="0"/>
              </a:rPr>
              <a:t> by SME Chamber of India</a:t>
            </a:r>
            <a:endParaRPr lang="en-US" sz="1400" dirty="0">
              <a:latin typeface="Cambria" panose="02040503050406030204" pitchFamily="18" charset="0"/>
            </a:endParaRPr>
          </a:p>
        </p:txBody>
      </p:sp>
      <p:sp>
        <p:nvSpPr>
          <p:cNvPr id="10" name="Flowchart: Punched Tape 9"/>
          <p:cNvSpPr/>
          <p:nvPr/>
        </p:nvSpPr>
        <p:spPr>
          <a:xfrm>
            <a:off x="990600" y="1752600"/>
            <a:ext cx="2819400" cy="549166"/>
          </a:xfrm>
          <a:prstGeom prst="flowChartPunchedTap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mbria" panose="02040503050406030204" pitchFamily="18" charset="0"/>
              </a:rPr>
              <a:t>FY 2012-2013</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1400282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229600" cy="2849563"/>
          </a:xfrm>
        </p:spPr>
        <p:txBody>
          <a:bodyPr/>
          <a:lstStyle/>
          <a:p>
            <a:pPr marL="0" indent="0" algn="ctr">
              <a:buNone/>
            </a:pPr>
            <a:r>
              <a:rPr lang="en-US" dirty="0">
                <a:effectLst>
                  <a:outerShdw blurRad="38100" dist="38100" dir="2700000" algn="tl">
                    <a:srgbClr val="000000">
                      <a:alpha val="43137"/>
                    </a:srgbClr>
                  </a:outerShdw>
                </a:effectLst>
                <a:latin typeface="Cambria" panose="02040503050406030204" pitchFamily="18" charset="0"/>
              </a:rPr>
              <a:t>Let us join hands to build a </a:t>
            </a:r>
            <a:r>
              <a:rPr lang="en-US" dirty="0" smtClean="0">
                <a:effectLst>
                  <a:outerShdw blurRad="38100" dist="38100" dir="2700000" algn="tl">
                    <a:srgbClr val="000000">
                      <a:alpha val="43137"/>
                    </a:srgbClr>
                  </a:outerShdw>
                </a:effectLst>
                <a:latin typeface="Cambria" panose="02040503050406030204" pitchFamily="18" charset="0"/>
              </a:rPr>
              <a:t>Stronger </a:t>
            </a:r>
            <a:r>
              <a:rPr lang="en-US" dirty="0">
                <a:effectLst>
                  <a:outerShdw blurRad="38100" dist="38100" dir="2700000" algn="tl">
                    <a:srgbClr val="000000">
                      <a:alpha val="43137"/>
                    </a:srgbClr>
                  </a:outerShdw>
                </a:effectLst>
                <a:latin typeface="Cambria" panose="02040503050406030204" pitchFamily="18" charset="0"/>
              </a:rPr>
              <a:t>Relationship</a:t>
            </a:r>
          </a:p>
          <a:p>
            <a:endParaRPr lang="en-US" dirty="0"/>
          </a:p>
        </p:txBody>
      </p:sp>
    </p:spTree>
    <p:extLst>
      <p:ext uri="{BB962C8B-B14F-4D97-AF65-F5344CB8AC3E}">
        <p14:creationId xmlns:p14="http://schemas.microsoft.com/office/powerpoint/2010/main" val="3250583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1524000"/>
            <a:ext cx="8229600" cy="609600"/>
          </a:xfrm>
        </p:spPr>
        <p:txBody>
          <a:bodyPr>
            <a:normAutofit/>
          </a:bodyPr>
          <a:lstStyle/>
          <a:p>
            <a:pPr algn="ctr"/>
            <a:r>
              <a:rPr lang="en-US" b="1" u="sng" dirty="0" smtClean="0">
                <a:latin typeface="Cambria" panose="02040503050406030204" pitchFamily="18" charset="0"/>
              </a:rPr>
              <a:t>Vision</a:t>
            </a:r>
            <a:endParaRPr lang="en-US" b="1" u="sng" dirty="0">
              <a:latin typeface="Cambria" panose="02040503050406030204" pitchFamily="18" charset="0"/>
            </a:endParaRPr>
          </a:p>
        </p:txBody>
      </p:sp>
      <p:sp>
        <p:nvSpPr>
          <p:cNvPr id="5" name="Content Placeholder 2"/>
          <p:cNvSpPr>
            <a:spLocks noGrp="1"/>
          </p:cNvSpPr>
          <p:nvPr>
            <p:ph idx="1"/>
          </p:nvPr>
        </p:nvSpPr>
        <p:spPr>
          <a:xfrm>
            <a:off x="457200" y="2362200"/>
            <a:ext cx="8229600" cy="914399"/>
          </a:xfrm>
        </p:spPr>
        <p:txBody>
          <a:bodyPr/>
          <a:lstStyle/>
          <a:p>
            <a:pPr marL="0" indent="0" algn="ctr">
              <a:buNone/>
            </a:pPr>
            <a:r>
              <a:rPr lang="en-US" sz="2400" dirty="0" smtClean="0">
                <a:latin typeface="Cambria" panose="02040503050406030204" pitchFamily="18" charset="0"/>
              </a:rPr>
              <a:t>“</a:t>
            </a:r>
            <a:r>
              <a:rPr lang="en-US" sz="2400" dirty="0">
                <a:latin typeface="Cambria" panose="02040503050406030204" pitchFamily="18" charset="0"/>
              </a:rPr>
              <a:t>To be the most </a:t>
            </a:r>
            <a:r>
              <a:rPr lang="en-US" sz="2400" dirty="0" smtClean="0">
                <a:latin typeface="Cambria" panose="02040503050406030204" pitchFamily="18" charset="0"/>
              </a:rPr>
              <a:t>Preferred </a:t>
            </a:r>
            <a:r>
              <a:rPr lang="en-US" sz="2400" dirty="0">
                <a:latin typeface="Cambria" panose="02040503050406030204" pitchFamily="18" charset="0"/>
              </a:rPr>
              <a:t>F</a:t>
            </a:r>
            <a:r>
              <a:rPr lang="en-US" sz="2400" dirty="0" smtClean="0">
                <a:latin typeface="Cambria" panose="02040503050406030204" pitchFamily="18" charset="0"/>
              </a:rPr>
              <a:t>inancial </a:t>
            </a:r>
            <a:r>
              <a:rPr lang="en-US" sz="2400" dirty="0">
                <a:latin typeface="Cambria" panose="02040503050406030204" pitchFamily="18" charset="0"/>
              </a:rPr>
              <a:t>S</a:t>
            </a:r>
            <a:r>
              <a:rPr lang="en-US" sz="2400" dirty="0" smtClean="0">
                <a:latin typeface="Cambria" panose="02040503050406030204" pitchFamily="18" charset="0"/>
              </a:rPr>
              <a:t>ervice </a:t>
            </a:r>
            <a:r>
              <a:rPr lang="en-US" sz="2400" dirty="0">
                <a:latin typeface="Cambria" panose="02040503050406030204" pitchFamily="18" charset="0"/>
              </a:rPr>
              <a:t>provider </a:t>
            </a:r>
            <a:r>
              <a:rPr lang="en-US" sz="2400" dirty="0" smtClean="0">
                <a:latin typeface="Cambria" panose="02040503050406030204" pitchFamily="18" charset="0"/>
              </a:rPr>
              <a:t>to </a:t>
            </a:r>
            <a:r>
              <a:rPr lang="en-US" sz="2400" dirty="0">
                <a:latin typeface="Cambria" panose="02040503050406030204" pitchFamily="18" charset="0"/>
              </a:rPr>
              <a:t>every </a:t>
            </a:r>
            <a:r>
              <a:rPr lang="en-US" sz="2400" dirty="0" smtClean="0">
                <a:latin typeface="Cambria" panose="02040503050406030204" pitchFamily="18" charset="0"/>
              </a:rPr>
              <a:t>Indian Entrepreneur</a:t>
            </a:r>
            <a:r>
              <a:rPr lang="en-US" sz="2400" dirty="0">
                <a:latin typeface="Cambria" panose="02040503050406030204" pitchFamily="18" charset="0"/>
              </a:rPr>
              <a:t>”</a:t>
            </a:r>
          </a:p>
          <a:p>
            <a:pPr marL="0" indent="0">
              <a:buNone/>
            </a:pPr>
            <a:endParaRPr lang="en-US" dirty="0">
              <a:latin typeface="Cambria" panose="02040503050406030204" pitchFamily="18" charset="0"/>
            </a:endParaRPr>
          </a:p>
        </p:txBody>
      </p:sp>
      <p:sp>
        <p:nvSpPr>
          <p:cNvPr id="6" name="Title 1"/>
          <p:cNvSpPr txBox="1">
            <a:spLocks/>
          </p:cNvSpPr>
          <p:nvPr/>
        </p:nvSpPr>
        <p:spPr bwMode="auto">
          <a:xfrm>
            <a:off x="691055" y="403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2800" b="1" kern="1200">
                <a:solidFill>
                  <a:srgbClr val="F7994B"/>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pPr algn="ctr"/>
            <a:r>
              <a:rPr lang="en-US" u="sng" dirty="0" smtClean="0">
                <a:latin typeface="Cambria" panose="02040503050406030204" pitchFamily="18" charset="0"/>
              </a:rPr>
              <a:t>Mission</a:t>
            </a:r>
            <a:endParaRPr lang="en-US" u="sng" dirty="0">
              <a:latin typeface="Cambria" panose="02040503050406030204" pitchFamily="18" charset="0"/>
            </a:endParaRPr>
          </a:p>
          <a:p>
            <a:pPr algn="ctr"/>
            <a:endParaRPr lang="en-US" u="sng" dirty="0">
              <a:latin typeface="Cambria" panose="02040503050406030204" pitchFamily="18" charset="0"/>
            </a:endParaRPr>
          </a:p>
        </p:txBody>
      </p:sp>
      <p:sp>
        <p:nvSpPr>
          <p:cNvPr id="7" name="Content Placeholder 2"/>
          <p:cNvSpPr txBox="1">
            <a:spLocks/>
          </p:cNvSpPr>
          <p:nvPr/>
        </p:nvSpPr>
        <p:spPr bwMode="auto">
          <a:xfrm>
            <a:off x="626165" y="4611757"/>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kern="1200">
                <a:solidFill>
                  <a:srgbClr val="33309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rgbClr val="333092"/>
                </a:solidFill>
                <a:latin typeface="+mn-lt"/>
                <a:ea typeface="+mn-ea"/>
                <a:cs typeface="+mn-cs"/>
              </a:defRPr>
            </a:lvl2pPr>
            <a:lvl3pPr marL="1143000" indent="-228600" algn="l" rtl="0" eaLnBrk="1" fontAlgn="base" hangingPunct="1">
              <a:spcBef>
                <a:spcPct val="20000"/>
              </a:spcBef>
              <a:spcAft>
                <a:spcPct val="0"/>
              </a:spcAft>
              <a:buFont typeface="Courier New" pitchFamily="49" charset="0"/>
              <a:buChar char="o"/>
              <a:defRPr sz="2400" kern="1200">
                <a:solidFill>
                  <a:srgbClr val="333092"/>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333092"/>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333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latin typeface="Cambria" panose="02040503050406030204" pitchFamily="18" charset="0"/>
              </a:rPr>
              <a:t>“</a:t>
            </a:r>
            <a:r>
              <a:rPr lang="en-US" sz="2400" dirty="0">
                <a:latin typeface="Cambria" panose="02040503050406030204" pitchFamily="18" charset="0"/>
              </a:rPr>
              <a:t>To provide Simple and Fast Asset Acquisition Solutions</a:t>
            </a:r>
          </a:p>
          <a:p>
            <a:pPr marL="0" indent="0" algn="ctr">
              <a:buNone/>
            </a:pPr>
            <a:r>
              <a:rPr lang="en-US" sz="2400" dirty="0">
                <a:latin typeface="Cambria" panose="02040503050406030204" pitchFamily="18" charset="0"/>
              </a:rPr>
              <a:t>for Machines &amp; Equipment to Small &amp; Medium Enterprises by proactive collaboration with manufacturers ”</a:t>
            </a:r>
          </a:p>
          <a:p>
            <a:pPr marL="0" indent="0">
              <a:buNone/>
            </a:pPr>
            <a:endParaRPr lang="en-US" sz="2400" b="1" dirty="0">
              <a:latin typeface="Cambria" panose="02040503050406030204" pitchFamily="18" charset="0"/>
            </a:endParaRPr>
          </a:p>
          <a:p>
            <a:pPr marL="0" indent="0">
              <a:buFont typeface="Wingdings" pitchFamily="2" charset="2"/>
              <a:buNone/>
            </a:pP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685800"/>
            <a:ext cx="8229600" cy="609600"/>
          </a:xfrm>
        </p:spPr>
        <p:txBody>
          <a:bodyPr/>
          <a:lstStyle/>
          <a:p>
            <a:r>
              <a:rPr lang="en-US" dirty="0">
                <a:latin typeface="Cambria" panose="02040503050406030204" pitchFamily="18" charset="0"/>
              </a:rPr>
              <a:t>Milestones</a:t>
            </a:r>
          </a:p>
        </p:txBody>
      </p:sp>
      <p:pic>
        <p:nvPicPr>
          <p:cNvPr id="4" name="Picture 3" descr="D:\Intec Capital\PE\Images\road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458197"/>
            <a:ext cx="1905000" cy="532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Off-page Connector 4"/>
          <p:cNvSpPr/>
          <p:nvPr/>
        </p:nvSpPr>
        <p:spPr>
          <a:xfrm>
            <a:off x="4759214" y="1454142"/>
            <a:ext cx="539972" cy="446258"/>
          </a:xfrm>
          <a:prstGeom prst="flowChartOffpageConnector">
            <a:avLst/>
          </a:prstGeom>
          <a:solidFill>
            <a:srgbClr val="FFC000"/>
          </a:solidFill>
          <a:ln>
            <a:solidFill>
              <a:srgbClr val="FFC000"/>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900" b="1" dirty="0">
              <a:solidFill>
                <a:schemeClr val="tx1"/>
              </a:solidFill>
            </a:endParaRPr>
          </a:p>
        </p:txBody>
      </p:sp>
      <p:sp>
        <p:nvSpPr>
          <p:cNvPr id="6" name="Rectangle 5"/>
          <p:cNvSpPr/>
          <p:nvPr/>
        </p:nvSpPr>
        <p:spPr>
          <a:xfrm>
            <a:off x="4624221" y="1811990"/>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7" name="TextBox 32"/>
          <p:cNvSpPr txBox="1">
            <a:spLocks noChangeArrowheads="1"/>
          </p:cNvSpPr>
          <p:nvPr/>
        </p:nvSpPr>
        <p:spPr bwMode="auto">
          <a:xfrm>
            <a:off x="4572000" y="6477000"/>
            <a:ext cx="2486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mbria" panose="02040503050406030204" pitchFamily="18" charset="0"/>
              </a:rPr>
              <a:t>Incorporation of the Company</a:t>
            </a:r>
          </a:p>
        </p:txBody>
      </p:sp>
      <p:sp>
        <p:nvSpPr>
          <p:cNvPr id="8" name="TextBox 33"/>
          <p:cNvSpPr txBox="1">
            <a:spLocks noChangeArrowheads="1"/>
          </p:cNvSpPr>
          <p:nvPr/>
        </p:nvSpPr>
        <p:spPr bwMode="auto">
          <a:xfrm>
            <a:off x="365383" y="5944472"/>
            <a:ext cx="2427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mbria" panose="02040503050406030204" pitchFamily="18" charset="0"/>
              </a:rPr>
              <a:t>Broadening the ownership</a:t>
            </a:r>
          </a:p>
          <a:p>
            <a:pPr eaLnBrk="1" hangingPunct="1"/>
            <a:r>
              <a:rPr lang="en-US" sz="1400" dirty="0">
                <a:latin typeface="Cambria" panose="02040503050406030204" pitchFamily="18" charset="0"/>
              </a:rPr>
              <a:t>structure through IPO</a:t>
            </a:r>
          </a:p>
        </p:txBody>
      </p:sp>
      <p:sp>
        <p:nvSpPr>
          <p:cNvPr id="9" name="TextBox 34"/>
          <p:cNvSpPr txBox="1">
            <a:spLocks noChangeArrowheads="1"/>
          </p:cNvSpPr>
          <p:nvPr/>
        </p:nvSpPr>
        <p:spPr bwMode="auto">
          <a:xfrm>
            <a:off x="457200" y="4950895"/>
            <a:ext cx="3581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mbria" panose="02040503050406030204" pitchFamily="18" charset="0"/>
              </a:rPr>
              <a:t>Dominant market </a:t>
            </a:r>
            <a:r>
              <a:rPr lang="en-US" sz="1400" dirty="0" smtClean="0">
                <a:latin typeface="Cambria" panose="02040503050406030204" pitchFamily="18" charset="0"/>
              </a:rPr>
              <a:t>player in </a:t>
            </a:r>
            <a:r>
              <a:rPr lang="en-US" sz="1400" dirty="0">
                <a:latin typeface="Cambria" panose="02040503050406030204" pitchFamily="18" charset="0"/>
              </a:rPr>
              <a:t>funding DG sets</a:t>
            </a:r>
          </a:p>
        </p:txBody>
      </p:sp>
      <p:sp>
        <p:nvSpPr>
          <p:cNvPr id="10" name="TextBox 35"/>
          <p:cNvSpPr txBox="1">
            <a:spLocks noChangeArrowheads="1"/>
          </p:cNvSpPr>
          <p:nvPr/>
        </p:nvSpPr>
        <p:spPr bwMode="auto">
          <a:xfrm>
            <a:off x="5970588" y="4344272"/>
            <a:ext cx="31734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mbria" panose="02040503050406030204" pitchFamily="18" charset="0"/>
              </a:rPr>
              <a:t>Machinery Manufacturer oriented </a:t>
            </a:r>
            <a:endParaRPr lang="en-US" sz="1400" dirty="0" smtClean="0">
              <a:latin typeface="Cambria" panose="02040503050406030204" pitchFamily="18" charset="0"/>
            </a:endParaRPr>
          </a:p>
          <a:p>
            <a:pPr eaLnBrk="1" hangingPunct="1"/>
            <a:r>
              <a:rPr lang="en-US" sz="1400" dirty="0" smtClean="0">
                <a:latin typeface="Cambria" panose="02040503050406030204" pitchFamily="18" charset="0"/>
              </a:rPr>
              <a:t>business </a:t>
            </a:r>
            <a:r>
              <a:rPr lang="en-US" sz="1400" dirty="0">
                <a:latin typeface="Cambria" panose="02040503050406030204" pitchFamily="18" charset="0"/>
              </a:rPr>
              <a:t>strategy / Tie-up with Machine Manufacturers</a:t>
            </a:r>
          </a:p>
        </p:txBody>
      </p:sp>
      <p:sp>
        <p:nvSpPr>
          <p:cNvPr id="11" name="TextBox 36"/>
          <p:cNvSpPr txBox="1">
            <a:spLocks noChangeArrowheads="1"/>
          </p:cNvSpPr>
          <p:nvPr/>
        </p:nvSpPr>
        <p:spPr bwMode="auto">
          <a:xfrm>
            <a:off x="762000" y="3973452"/>
            <a:ext cx="2922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mbria" panose="02040503050406030204" pitchFamily="18" charset="0"/>
              </a:rPr>
              <a:t>Reincarnation of the </a:t>
            </a:r>
            <a:r>
              <a:rPr lang="en-US" sz="1400" dirty="0" smtClean="0">
                <a:latin typeface="Cambria" panose="02040503050406030204" pitchFamily="18" charset="0"/>
              </a:rPr>
              <a:t>company / </a:t>
            </a:r>
          </a:p>
          <a:p>
            <a:pPr eaLnBrk="1" hangingPunct="1"/>
            <a:r>
              <a:rPr lang="en-US" sz="1400" dirty="0" smtClean="0">
                <a:latin typeface="Cambria" panose="02040503050406030204" pitchFamily="18" charset="0"/>
              </a:rPr>
              <a:t>Blueprint </a:t>
            </a:r>
            <a:r>
              <a:rPr lang="en-US" sz="1400" dirty="0">
                <a:latin typeface="Cambria" panose="02040503050406030204" pitchFamily="18" charset="0"/>
              </a:rPr>
              <a:t>to grow</a:t>
            </a:r>
          </a:p>
        </p:txBody>
      </p:sp>
      <p:sp>
        <p:nvSpPr>
          <p:cNvPr id="12" name="TextBox 37"/>
          <p:cNvSpPr txBox="1">
            <a:spLocks noChangeArrowheads="1"/>
          </p:cNvSpPr>
          <p:nvPr/>
        </p:nvSpPr>
        <p:spPr bwMode="auto">
          <a:xfrm>
            <a:off x="5446699" y="5792072"/>
            <a:ext cx="23257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mbria" panose="02040503050406030204" pitchFamily="18" charset="0"/>
              </a:rPr>
              <a:t>Focus on SME Asset funding</a:t>
            </a:r>
          </a:p>
        </p:txBody>
      </p:sp>
      <p:sp>
        <p:nvSpPr>
          <p:cNvPr id="13" name="TextBox 38"/>
          <p:cNvSpPr txBox="1">
            <a:spLocks noChangeArrowheads="1"/>
          </p:cNvSpPr>
          <p:nvPr/>
        </p:nvSpPr>
        <p:spPr bwMode="auto">
          <a:xfrm>
            <a:off x="5677154" y="3516252"/>
            <a:ext cx="3466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mbria" panose="02040503050406030204" pitchFamily="18" charset="0"/>
              </a:rPr>
              <a:t>Cumulative Disbursement of Rs. </a:t>
            </a:r>
          </a:p>
          <a:p>
            <a:pPr eaLnBrk="1" hangingPunct="1"/>
            <a:r>
              <a:rPr lang="en-US" sz="1400" dirty="0">
                <a:latin typeface="Cambria" panose="02040503050406030204" pitchFamily="18" charset="0"/>
              </a:rPr>
              <a:t>500 </a:t>
            </a:r>
            <a:r>
              <a:rPr lang="en-US" sz="1400" dirty="0" smtClean="0">
                <a:latin typeface="Cambria" panose="02040503050406030204" pitchFamily="18" charset="0"/>
              </a:rPr>
              <a:t>Cores </a:t>
            </a:r>
            <a:r>
              <a:rPr lang="en-US" sz="1400" dirty="0">
                <a:latin typeface="Cambria" panose="02040503050406030204" pitchFamily="18" charset="0"/>
              </a:rPr>
              <a:t>/ Decentralization of Operations</a:t>
            </a:r>
          </a:p>
        </p:txBody>
      </p:sp>
      <p:sp>
        <p:nvSpPr>
          <p:cNvPr id="14" name="TextBox 39"/>
          <p:cNvSpPr txBox="1">
            <a:spLocks noChangeArrowheads="1"/>
          </p:cNvSpPr>
          <p:nvPr/>
        </p:nvSpPr>
        <p:spPr bwMode="auto">
          <a:xfrm>
            <a:off x="141288" y="2820272"/>
            <a:ext cx="3032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mbria" panose="02040503050406030204" pitchFamily="18" charset="0"/>
              </a:rPr>
              <a:t>First </a:t>
            </a:r>
            <a:r>
              <a:rPr lang="en-US" sz="1400" dirty="0" smtClean="0">
                <a:latin typeface="Cambria" panose="02040503050406030204" pitchFamily="18" charset="0"/>
              </a:rPr>
              <a:t>off- Balance </a:t>
            </a:r>
            <a:r>
              <a:rPr lang="en-US" sz="1400" dirty="0">
                <a:latin typeface="Cambria" panose="02040503050406030204" pitchFamily="18" charset="0"/>
              </a:rPr>
              <a:t>S</a:t>
            </a:r>
            <a:r>
              <a:rPr lang="en-US" sz="1400" dirty="0" smtClean="0">
                <a:latin typeface="Cambria" panose="02040503050406030204" pitchFamily="18" charset="0"/>
              </a:rPr>
              <a:t>heet funding / Recognized </a:t>
            </a:r>
            <a:r>
              <a:rPr lang="en-US" sz="1400" dirty="0">
                <a:latin typeface="Cambria" panose="02040503050406030204" pitchFamily="18" charset="0"/>
              </a:rPr>
              <a:t>as NBFC ND-SI</a:t>
            </a:r>
          </a:p>
        </p:txBody>
      </p:sp>
      <p:sp>
        <p:nvSpPr>
          <p:cNvPr id="15" name="TextBox 40"/>
          <p:cNvSpPr txBox="1">
            <a:spLocks noChangeArrowheads="1"/>
          </p:cNvSpPr>
          <p:nvPr/>
        </p:nvSpPr>
        <p:spPr bwMode="auto">
          <a:xfrm>
            <a:off x="5334000" y="2678052"/>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Cambria" panose="02040503050406030204" pitchFamily="18" charset="0"/>
              </a:rPr>
              <a:t>Honored as the Leading NBFC in SME Finance</a:t>
            </a:r>
          </a:p>
          <a:p>
            <a:pPr eaLnBrk="1" hangingPunct="1"/>
            <a:r>
              <a:rPr lang="en-US" sz="1400" dirty="0" smtClean="0">
                <a:latin typeface="Cambria" panose="02040503050406030204" pitchFamily="18" charset="0"/>
              </a:rPr>
              <a:t> by SME Chamber of India</a:t>
            </a:r>
            <a:endParaRPr lang="en-US" sz="1400" dirty="0">
              <a:latin typeface="Cambria" panose="02040503050406030204" pitchFamily="18" charset="0"/>
            </a:endParaRPr>
          </a:p>
        </p:txBody>
      </p:sp>
      <p:sp>
        <p:nvSpPr>
          <p:cNvPr id="17" name="TextBox 40"/>
          <p:cNvSpPr txBox="1">
            <a:spLocks noChangeArrowheads="1"/>
          </p:cNvSpPr>
          <p:nvPr/>
        </p:nvSpPr>
        <p:spPr bwMode="auto">
          <a:xfrm>
            <a:off x="365382" y="2002411"/>
            <a:ext cx="29225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mbria" panose="02040503050406030204" pitchFamily="18" charset="0"/>
              </a:rPr>
              <a:t>Introduction of </a:t>
            </a:r>
            <a:r>
              <a:rPr lang="en-US" sz="1400" dirty="0" smtClean="0">
                <a:latin typeface="Cambria" panose="02040503050406030204" pitchFamily="18" charset="0"/>
              </a:rPr>
              <a:t>PE &amp; 18 branches</a:t>
            </a:r>
            <a:endParaRPr lang="en-US" sz="1400" dirty="0">
              <a:latin typeface="Cambria" panose="02040503050406030204" pitchFamily="18" charset="0"/>
            </a:endParaRPr>
          </a:p>
        </p:txBody>
      </p:sp>
      <p:sp>
        <p:nvSpPr>
          <p:cNvPr id="18" name="TextBox 40"/>
          <p:cNvSpPr txBox="1">
            <a:spLocks noChangeArrowheads="1"/>
          </p:cNvSpPr>
          <p:nvPr/>
        </p:nvSpPr>
        <p:spPr bwMode="auto">
          <a:xfrm>
            <a:off x="5564184" y="1677272"/>
            <a:ext cx="37322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Cambria" panose="02040503050406030204" pitchFamily="18" charset="0"/>
              </a:rPr>
              <a:t>47 Operational Branches &amp; growing</a:t>
            </a:r>
          </a:p>
          <a:p>
            <a:pPr eaLnBrk="1" hangingPunct="1"/>
            <a:r>
              <a:rPr lang="en-US" sz="1400" dirty="0" smtClean="0">
                <a:latin typeface="Cambria" panose="02040503050406030204" pitchFamily="18" charset="0"/>
              </a:rPr>
              <a:t>Recognized as Best NBFC by India SME Forum</a:t>
            </a:r>
            <a:endParaRPr lang="en-US" sz="1400" dirty="0">
              <a:latin typeface="Cambria" panose="02040503050406030204" pitchFamily="18" charset="0"/>
            </a:endParaRPr>
          </a:p>
          <a:p>
            <a:pPr eaLnBrk="1" hangingPunct="1"/>
            <a:r>
              <a:rPr lang="en-US" sz="1400" dirty="0" smtClean="0">
                <a:latin typeface="Cambria" panose="02040503050406030204" pitchFamily="18" charset="0"/>
              </a:rPr>
              <a:t>AUM crossed Rs. 1000 Cr</a:t>
            </a:r>
            <a:endParaRPr lang="en-US" sz="1400" dirty="0">
              <a:latin typeface="Cambria" panose="02040503050406030204" pitchFamily="18" charset="0"/>
            </a:endParaRPr>
          </a:p>
        </p:txBody>
      </p:sp>
      <p:sp>
        <p:nvSpPr>
          <p:cNvPr id="21" name="Flowchart: Off-page Connector 20"/>
          <p:cNvSpPr/>
          <p:nvPr/>
        </p:nvSpPr>
        <p:spPr>
          <a:xfrm>
            <a:off x="3311414" y="2731860"/>
            <a:ext cx="539972" cy="446258"/>
          </a:xfrm>
          <a:prstGeom prst="flowChartOffpageConnector">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22" name="Rectangle 21"/>
          <p:cNvSpPr/>
          <p:nvPr/>
        </p:nvSpPr>
        <p:spPr>
          <a:xfrm>
            <a:off x="3176421" y="3089708"/>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23" name="Flowchart: Off-page Connector 22"/>
          <p:cNvSpPr/>
          <p:nvPr/>
        </p:nvSpPr>
        <p:spPr>
          <a:xfrm>
            <a:off x="3311414" y="1835143"/>
            <a:ext cx="539972" cy="446258"/>
          </a:xfrm>
          <a:prstGeom prst="flowChartOffpageConnector">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24" name="Rectangle 23"/>
          <p:cNvSpPr/>
          <p:nvPr/>
        </p:nvSpPr>
        <p:spPr>
          <a:xfrm>
            <a:off x="3176421" y="2192991"/>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25" name="Flowchart: Off-page Connector 24"/>
          <p:cNvSpPr/>
          <p:nvPr/>
        </p:nvSpPr>
        <p:spPr>
          <a:xfrm>
            <a:off x="4606814" y="2531123"/>
            <a:ext cx="539972" cy="446258"/>
          </a:xfrm>
          <a:prstGeom prst="flowChartOffpageConnector">
            <a:avLst/>
          </a:prstGeom>
          <a:solidFill>
            <a:srgbClr val="FFC000"/>
          </a:solidFill>
          <a:ln>
            <a:solidFill>
              <a:srgbClr val="F7994B"/>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26" name="Rectangle 25"/>
          <p:cNvSpPr/>
          <p:nvPr/>
        </p:nvSpPr>
        <p:spPr>
          <a:xfrm>
            <a:off x="4471821" y="2888971"/>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27" name="Flowchart: Off-page Connector 26"/>
          <p:cNvSpPr/>
          <p:nvPr/>
        </p:nvSpPr>
        <p:spPr>
          <a:xfrm>
            <a:off x="3921014" y="3816342"/>
            <a:ext cx="539972" cy="446258"/>
          </a:xfrm>
          <a:prstGeom prst="flowChartOffpageConnector">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28" name="Rectangle 27"/>
          <p:cNvSpPr/>
          <p:nvPr/>
        </p:nvSpPr>
        <p:spPr>
          <a:xfrm>
            <a:off x="3786021" y="4174190"/>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29" name="Flowchart: Off-page Connector 28"/>
          <p:cNvSpPr/>
          <p:nvPr/>
        </p:nvSpPr>
        <p:spPr>
          <a:xfrm>
            <a:off x="4911614" y="3435342"/>
            <a:ext cx="539972" cy="446258"/>
          </a:xfrm>
          <a:prstGeom prst="flowChartOffpageConnector">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0" name="Rectangle 29"/>
          <p:cNvSpPr/>
          <p:nvPr/>
        </p:nvSpPr>
        <p:spPr>
          <a:xfrm>
            <a:off x="4776621" y="3793190"/>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1" name="Flowchart: Off-page Connector 30"/>
          <p:cNvSpPr/>
          <p:nvPr/>
        </p:nvSpPr>
        <p:spPr>
          <a:xfrm>
            <a:off x="5216414" y="4297007"/>
            <a:ext cx="539972" cy="446258"/>
          </a:xfrm>
          <a:prstGeom prst="flowChartOffpageConnector">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2" name="Rectangle 31"/>
          <p:cNvSpPr/>
          <p:nvPr/>
        </p:nvSpPr>
        <p:spPr>
          <a:xfrm>
            <a:off x="5081421" y="4654855"/>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3" name="Flowchart: Off-page Connector 32"/>
          <p:cNvSpPr/>
          <p:nvPr/>
        </p:nvSpPr>
        <p:spPr>
          <a:xfrm>
            <a:off x="4073414" y="4730742"/>
            <a:ext cx="539972" cy="446258"/>
          </a:xfrm>
          <a:prstGeom prst="flowChartOffpageConnector">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4" name="Rectangle 33"/>
          <p:cNvSpPr/>
          <p:nvPr/>
        </p:nvSpPr>
        <p:spPr>
          <a:xfrm>
            <a:off x="3938421" y="5088590"/>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5" name="Flowchart: Off-page Connector 34"/>
          <p:cNvSpPr/>
          <p:nvPr/>
        </p:nvSpPr>
        <p:spPr>
          <a:xfrm>
            <a:off x="4683014" y="5576038"/>
            <a:ext cx="539972" cy="446258"/>
          </a:xfrm>
          <a:prstGeom prst="flowChartOffpageConnector">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6" name="Rectangle 35"/>
          <p:cNvSpPr/>
          <p:nvPr/>
        </p:nvSpPr>
        <p:spPr>
          <a:xfrm>
            <a:off x="4548021" y="5933886"/>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7" name="Flowchart: Off-page Connector 36"/>
          <p:cNvSpPr/>
          <p:nvPr/>
        </p:nvSpPr>
        <p:spPr>
          <a:xfrm>
            <a:off x="2854214" y="5949943"/>
            <a:ext cx="539972" cy="446258"/>
          </a:xfrm>
          <a:prstGeom prst="flowChartOffpageConnector">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8" name="Rectangle 37"/>
          <p:cNvSpPr/>
          <p:nvPr/>
        </p:nvSpPr>
        <p:spPr>
          <a:xfrm>
            <a:off x="2719221" y="6307791"/>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39" name="Flowchart: Off-page Connector 38"/>
          <p:cNvSpPr/>
          <p:nvPr/>
        </p:nvSpPr>
        <p:spPr>
          <a:xfrm>
            <a:off x="3921014" y="6330943"/>
            <a:ext cx="539972" cy="446258"/>
          </a:xfrm>
          <a:prstGeom prst="flowChartOffpageConnector">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40" name="Rectangle 39"/>
          <p:cNvSpPr/>
          <p:nvPr/>
        </p:nvSpPr>
        <p:spPr>
          <a:xfrm>
            <a:off x="3786021" y="6629400"/>
            <a:ext cx="809958" cy="111564"/>
          </a:xfrm>
          <a:prstGeom prst="rect">
            <a:avLst/>
          </a:prstGeom>
          <a:solidFill>
            <a:srgbClr val="333092"/>
          </a:solidFill>
          <a:ln>
            <a:solidFill>
              <a:srgbClr val="333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mbria" panose="02040503050406030204" pitchFamily="18" charset="0"/>
            </a:endParaRPr>
          </a:p>
        </p:txBody>
      </p:sp>
      <p:sp>
        <p:nvSpPr>
          <p:cNvPr id="41" name="TextBox 31"/>
          <p:cNvSpPr txBox="1">
            <a:spLocks noChangeArrowheads="1"/>
          </p:cNvSpPr>
          <p:nvPr/>
        </p:nvSpPr>
        <p:spPr bwMode="auto">
          <a:xfrm>
            <a:off x="4780323" y="1554160"/>
            <a:ext cx="4918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smtClean="0"/>
              <a:t>2014</a:t>
            </a:r>
            <a:endParaRPr lang="en-US" sz="1000" b="1" dirty="0"/>
          </a:p>
        </p:txBody>
      </p:sp>
      <p:sp>
        <p:nvSpPr>
          <p:cNvPr id="42" name="TextBox 31"/>
          <p:cNvSpPr txBox="1">
            <a:spLocks noChangeArrowheads="1"/>
          </p:cNvSpPr>
          <p:nvPr/>
        </p:nvSpPr>
        <p:spPr bwMode="auto">
          <a:xfrm>
            <a:off x="3333082" y="1900400"/>
            <a:ext cx="4667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smtClean="0"/>
              <a:t>2013</a:t>
            </a:r>
            <a:endParaRPr lang="en-US" sz="1000" b="1" dirty="0"/>
          </a:p>
        </p:txBody>
      </p:sp>
      <p:sp>
        <p:nvSpPr>
          <p:cNvPr id="43" name="TextBox 31"/>
          <p:cNvSpPr txBox="1">
            <a:spLocks noChangeArrowheads="1"/>
          </p:cNvSpPr>
          <p:nvPr/>
        </p:nvSpPr>
        <p:spPr bwMode="auto">
          <a:xfrm>
            <a:off x="4643437" y="2574209"/>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t>2012</a:t>
            </a:r>
          </a:p>
        </p:txBody>
      </p:sp>
      <p:sp>
        <p:nvSpPr>
          <p:cNvPr id="44" name="TextBox 30"/>
          <p:cNvSpPr txBox="1">
            <a:spLocks noChangeArrowheads="1"/>
          </p:cNvSpPr>
          <p:nvPr/>
        </p:nvSpPr>
        <p:spPr bwMode="auto">
          <a:xfrm>
            <a:off x="3348037" y="2820272"/>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t>2011</a:t>
            </a:r>
          </a:p>
        </p:txBody>
      </p:sp>
      <p:sp>
        <p:nvSpPr>
          <p:cNvPr id="45" name="TextBox 29"/>
          <p:cNvSpPr txBox="1">
            <a:spLocks noChangeArrowheads="1"/>
          </p:cNvSpPr>
          <p:nvPr/>
        </p:nvSpPr>
        <p:spPr bwMode="auto">
          <a:xfrm>
            <a:off x="4959370" y="3527494"/>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t>2009</a:t>
            </a:r>
          </a:p>
        </p:txBody>
      </p:sp>
      <p:sp>
        <p:nvSpPr>
          <p:cNvPr id="46" name="TextBox 28"/>
          <p:cNvSpPr txBox="1">
            <a:spLocks noChangeArrowheads="1"/>
          </p:cNvSpPr>
          <p:nvPr/>
        </p:nvSpPr>
        <p:spPr bwMode="auto">
          <a:xfrm>
            <a:off x="3957637" y="3907342"/>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t>2008</a:t>
            </a:r>
          </a:p>
        </p:txBody>
      </p:sp>
      <p:sp>
        <p:nvSpPr>
          <p:cNvPr id="47" name="TextBox 27"/>
          <p:cNvSpPr txBox="1">
            <a:spLocks noChangeArrowheads="1"/>
          </p:cNvSpPr>
          <p:nvPr/>
        </p:nvSpPr>
        <p:spPr bwMode="auto">
          <a:xfrm>
            <a:off x="5272141" y="4397104"/>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t>2005</a:t>
            </a:r>
          </a:p>
        </p:txBody>
      </p:sp>
      <p:sp>
        <p:nvSpPr>
          <p:cNvPr id="48" name="TextBox 26"/>
          <p:cNvSpPr txBox="1">
            <a:spLocks noChangeArrowheads="1"/>
          </p:cNvSpPr>
          <p:nvPr/>
        </p:nvSpPr>
        <p:spPr bwMode="auto">
          <a:xfrm>
            <a:off x="4110037" y="4810699"/>
            <a:ext cx="46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t>2003</a:t>
            </a:r>
          </a:p>
        </p:txBody>
      </p:sp>
      <p:sp>
        <p:nvSpPr>
          <p:cNvPr id="49" name="TextBox 25"/>
          <p:cNvSpPr txBox="1">
            <a:spLocks noChangeArrowheads="1"/>
          </p:cNvSpPr>
          <p:nvPr/>
        </p:nvSpPr>
        <p:spPr bwMode="auto">
          <a:xfrm>
            <a:off x="4726007" y="5687823"/>
            <a:ext cx="466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t>2000</a:t>
            </a:r>
          </a:p>
        </p:txBody>
      </p:sp>
      <p:sp>
        <p:nvSpPr>
          <p:cNvPr id="50" name="TextBox 22"/>
          <p:cNvSpPr txBox="1">
            <a:spLocks noChangeArrowheads="1"/>
          </p:cNvSpPr>
          <p:nvPr/>
        </p:nvSpPr>
        <p:spPr bwMode="auto">
          <a:xfrm>
            <a:off x="2926393" y="6043420"/>
            <a:ext cx="441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a:t>1995</a:t>
            </a:r>
            <a:endParaRPr lang="en-US" b="1"/>
          </a:p>
        </p:txBody>
      </p:sp>
      <p:sp>
        <p:nvSpPr>
          <p:cNvPr id="51" name="TextBox 21"/>
          <p:cNvSpPr txBox="1">
            <a:spLocks noChangeArrowheads="1"/>
          </p:cNvSpPr>
          <p:nvPr/>
        </p:nvSpPr>
        <p:spPr bwMode="auto">
          <a:xfrm>
            <a:off x="3986379" y="6324600"/>
            <a:ext cx="441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dirty="0"/>
              <a:t>1994</a:t>
            </a:r>
            <a:endParaRPr lang="en-US" sz="2000" b="1" dirty="0"/>
          </a:p>
        </p:txBody>
      </p:sp>
    </p:spTree>
    <p:extLst>
      <p:ext uri="{BB962C8B-B14F-4D97-AF65-F5344CB8AC3E}">
        <p14:creationId xmlns:p14="http://schemas.microsoft.com/office/powerpoint/2010/main" val="1679676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81200" y="76200"/>
            <a:ext cx="6934200" cy="609600"/>
          </a:xfrm>
          <a:prstGeom prst="rect">
            <a:avLst/>
          </a:prstGeom>
        </p:spPr>
        <p:txBody>
          <a:bodyPr anchor="ctr"/>
          <a:lstStyle/>
          <a:p>
            <a:pPr fontAlgn="auto">
              <a:spcAft>
                <a:spcPts val="0"/>
              </a:spcAft>
              <a:defRPr/>
            </a:pPr>
            <a:endParaRPr lang="en-US" sz="3600" dirty="0">
              <a:solidFill>
                <a:prstClr val="black"/>
              </a:solidFill>
              <a:latin typeface="Arial Black" pitchFamily="34" charset="0"/>
              <a:cs typeface="Arial" pitchFamily="34" charset="0"/>
            </a:endParaRPr>
          </a:p>
        </p:txBody>
      </p:sp>
      <p:sp>
        <p:nvSpPr>
          <p:cNvPr id="6" name="Title 4"/>
          <p:cNvSpPr>
            <a:spLocks noGrp="1"/>
          </p:cNvSpPr>
          <p:nvPr>
            <p:ph type="title"/>
          </p:nvPr>
        </p:nvSpPr>
        <p:spPr>
          <a:xfrm>
            <a:off x="381000" y="762000"/>
            <a:ext cx="8382000" cy="609600"/>
          </a:xfrm>
        </p:spPr>
        <p:txBody>
          <a:bodyPr rtlCol="0"/>
          <a:lstStyle/>
          <a:p>
            <a:pPr eaLnBrk="1" fontAlgn="auto" hangingPunct="1">
              <a:spcAft>
                <a:spcPts val="0"/>
              </a:spcAft>
              <a:defRPr/>
            </a:pPr>
            <a:r>
              <a:rPr lang="en-US" dirty="0" smtClean="0">
                <a:latin typeface="+mj-lt"/>
                <a:ea typeface="+mn-ea"/>
              </a:rPr>
              <a:t>About Us</a:t>
            </a:r>
            <a:endParaRPr lang="en-US" dirty="0">
              <a:latin typeface="+mj-lt"/>
            </a:endParaRP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012957558"/>
              </p:ext>
            </p:extLst>
          </p:nvPr>
        </p:nvGraphicFramePr>
        <p:xfrm>
          <a:off x="304800" y="1828800"/>
          <a:ext cx="8574157"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a:spLocks/>
          </p:cNvSpPr>
          <p:nvPr/>
        </p:nvSpPr>
        <p:spPr>
          <a:xfrm>
            <a:off x="2133600" y="228600"/>
            <a:ext cx="6934200" cy="609600"/>
          </a:xfrm>
          <a:prstGeom prst="rect">
            <a:avLst/>
          </a:prstGeom>
        </p:spPr>
        <p:txBody>
          <a:bodyPr anchor="ctr"/>
          <a:lstStyle/>
          <a:p>
            <a:pPr fontAlgn="auto">
              <a:spcAft>
                <a:spcPts val="0"/>
              </a:spcAft>
              <a:defRPr/>
            </a:pPr>
            <a:endParaRPr lang="en-US" sz="3600" dirty="0">
              <a:solidFill>
                <a:prstClr val="black"/>
              </a:solidFill>
              <a:latin typeface="Arial Black" pitchFamily="34" charset="0"/>
              <a:cs typeface="Arial" pitchFamily="34" charset="0"/>
            </a:endParaRPr>
          </a:p>
        </p:txBody>
      </p:sp>
    </p:spTree>
    <p:extLst>
      <p:ext uri="{BB962C8B-B14F-4D97-AF65-F5344CB8AC3E}">
        <p14:creationId xmlns:p14="http://schemas.microsoft.com/office/powerpoint/2010/main" val="455968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 </a:t>
            </a:r>
            <a:endParaRPr lang="en-US" dirty="0"/>
          </a:p>
        </p:txBody>
      </p:sp>
      <p:sp>
        <p:nvSpPr>
          <p:cNvPr id="3" name="Content Placeholder 2"/>
          <p:cNvSpPr>
            <a:spLocks noGrp="1"/>
          </p:cNvSpPr>
          <p:nvPr>
            <p:ph idx="1"/>
          </p:nvPr>
        </p:nvSpPr>
        <p:spPr>
          <a:xfrm>
            <a:off x="457200" y="1752600"/>
            <a:ext cx="8229600" cy="4267200"/>
          </a:xfrm>
        </p:spPr>
        <p:txBody>
          <a:bodyPr/>
          <a:lstStyle/>
          <a:p>
            <a:pPr marL="0" indent="0">
              <a:buNone/>
            </a:pPr>
            <a:r>
              <a:rPr lang="en-US" sz="2000" b="1" dirty="0">
                <a:solidFill>
                  <a:srgbClr val="FFC000"/>
                </a:solidFill>
              </a:rPr>
              <a:t>Small and Medium Enterprises (SME) </a:t>
            </a:r>
            <a:r>
              <a:rPr lang="en-US" sz="2000" dirty="0"/>
              <a:t>sector has emerged as a highly vibrant and dynamic sector of the Indian economy over the last five decades</a:t>
            </a:r>
            <a:r>
              <a:rPr lang="en-US" sz="2000" dirty="0" smtClean="0"/>
              <a:t>. The </a:t>
            </a:r>
            <a:r>
              <a:rPr lang="en-US" sz="2000" dirty="0"/>
              <a:t>Micro- Small and Medium Enterprises (MSMEs) are small sized entities, defined in terms of their size of investment. They are contributing significantly to output, employment export etc. in the economy. They perform a critical role in the economy by providing employment to a large number of unskilled and semi-skilled people, contributing to exports, raising manufacturing sector production and extending support to bigger industries by supplying raw material, basic goods, finished parts and components, etc</a:t>
            </a:r>
            <a:r>
              <a:rPr lang="en-US" sz="2000" dirty="0" smtClean="0"/>
              <a:t>.</a:t>
            </a:r>
            <a:r>
              <a:rPr lang="en-US" sz="2000" dirty="0"/>
              <a:t> Small and medium enterprises (SMEs) are the major contributor to Indian Economy. They provide employment to over 40% of workforce in India and contribute around 45% of manufacturing output (as of Dec 2014). </a:t>
            </a:r>
          </a:p>
        </p:txBody>
      </p:sp>
    </p:spTree>
    <p:extLst>
      <p:ext uri="{BB962C8B-B14F-4D97-AF65-F5344CB8AC3E}">
        <p14:creationId xmlns:p14="http://schemas.microsoft.com/office/powerpoint/2010/main" val="2832693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09600"/>
          </a:xfrm>
        </p:spPr>
        <p:txBody>
          <a:bodyPr/>
          <a:lstStyle/>
          <a:p>
            <a:r>
              <a:rPr lang="en-US" dirty="0"/>
              <a:t>Definition of MSMEs in India</a:t>
            </a:r>
            <a:br>
              <a:rPr lang="en-US" dirty="0"/>
            </a:br>
            <a:r>
              <a:rPr lang="en-US" sz="1400" b="0" dirty="0"/>
              <a:t>(As Per Micro, Small &amp; Medium Enterprises Development (MSMED) Act, 2006)</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4204166860"/>
              </p:ext>
            </p:extLst>
          </p:nvPr>
        </p:nvGraphicFramePr>
        <p:xfrm>
          <a:off x="304800" y="2438400"/>
          <a:ext cx="8610600" cy="3973934"/>
        </p:xfrm>
        <a:graphic>
          <a:graphicData uri="http://schemas.openxmlformats.org/drawingml/2006/table">
            <a:tbl>
              <a:tblPr/>
              <a:tblGrid>
                <a:gridCol w="2780225"/>
                <a:gridCol w="3206706"/>
                <a:gridCol w="2623669"/>
              </a:tblGrid>
              <a:tr h="345273">
                <a:tc gridSpan="3">
                  <a:txBody>
                    <a:bodyPr/>
                    <a:lstStyle/>
                    <a:p>
                      <a:pPr algn="ctr"/>
                      <a:r>
                        <a:rPr lang="en-US" sz="1600" b="1" dirty="0">
                          <a:solidFill>
                            <a:srgbClr val="33305A"/>
                          </a:solidFill>
                        </a:rPr>
                        <a:t>Manufacturing Enterprises - Investment in Plant &amp; Machinery</a:t>
                      </a:r>
                    </a:p>
                  </a:txBody>
                  <a:tcPr marL="26363" marR="26363" marT="26363" marB="26363" anchor="ctr">
                    <a:lnL>
                      <a:noFill/>
                    </a:lnL>
                    <a:lnR>
                      <a:noFill/>
                    </a:lnR>
                    <a:lnT>
                      <a:noFill/>
                    </a:lnT>
                    <a:lnB>
                      <a:noFill/>
                    </a:lnB>
                  </a:tcPr>
                </a:tc>
                <a:tc hMerge="1">
                  <a:txBody>
                    <a:bodyPr/>
                    <a:lstStyle/>
                    <a:p>
                      <a:endParaRPr lang="en-US"/>
                    </a:p>
                  </a:txBody>
                  <a:tcPr/>
                </a:tc>
                <a:tc hMerge="1">
                  <a:txBody>
                    <a:bodyPr/>
                    <a:lstStyle/>
                    <a:p>
                      <a:endParaRPr lang="en-US"/>
                    </a:p>
                  </a:txBody>
                  <a:tcPr/>
                </a:tc>
              </a:tr>
              <a:tr h="208934">
                <a:tc>
                  <a:txBody>
                    <a:bodyPr/>
                    <a:lstStyle/>
                    <a:p>
                      <a:pPr algn="ctr"/>
                      <a:r>
                        <a:rPr lang="en-US" sz="1000" dirty="0">
                          <a:effectLst/>
                        </a:rPr>
                        <a:t>Description</a:t>
                      </a:r>
                    </a:p>
                  </a:txBody>
                  <a:tcPr marL="26363" marR="26363" marT="26363" marB="26363" anchor="ctr">
                    <a:lnL>
                      <a:noFill/>
                    </a:lnL>
                    <a:lnR>
                      <a:noFill/>
                    </a:lnR>
                    <a:lnT>
                      <a:noFill/>
                    </a:lnT>
                    <a:lnB>
                      <a:noFill/>
                    </a:lnB>
                    <a:solidFill>
                      <a:srgbClr val="FECA4D"/>
                    </a:solidFill>
                  </a:tcPr>
                </a:tc>
                <a:tc>
                  <a:txBody>
                    <a:bodyPr/>
                    <a:lstStyle/>
                    <a:p>
                      <a:pPr algn="ctr"/>
                      <a:r>
                        <a:rPr lang="en-US" sz="1000" dirty="0">
                          <a:effectLst/>
                        </a:rPr>
                        <a:t>INR</a:t>
                      </a:r>
                    </a:p>
                  </a:txBody>
                  <a:tcPr marL="26363" marR="26363" marT="26363" marB="26363" anchor="ctr">
                    <a:lnL>
                      <a:noFill/>
                    </a:lnL>
                    <a:lnR>
                      <a:noFill/>
                    </a:lnR>
                    <a:lnT>
                      <a:noFill/>
                    </a:lnT>
                    <a:lnB>
                      <a:noFill/>
                    </a:lnB>
                    <a:solidFill>
                      <a:srgbClr val="FECA4D"/>
                    </a:solidFill>
                  </a:tcPr>
                </a:tc>
                <a:tc>
                  <a:txBody>
                    <a:bodyPr/>
                    <a:lstStyle/>
                    <a:p>
                      <a:pPr algn="ctr"/>
                      <a:r>
                        <a:rPr lang="en-US" sz="1000" dirty="0">
                          <a:effectLst/>
                        </a:rPr>
                        <a:t>USD($)</a:t>
                      </a:r>
                    </a:p>
                  </a:txBody>
                  <a:tcPr marL="26363" marR="26363" marT="26363" marB="26363" anchor="ctr">
                    <a:lnL>
                      <a:noFill/>
                    </a:lnL>
                    <a:lnR>
                      <a:noFill/>
                    </a:lnR>
                    <a:lnT>
                      <a:noFill/>
                    </a:lnT>
                    <a:lnB>
                      <a:noFill/>
                    </a:lnB>
                    <a:solidFill>
                      <a:srgbClr val="FECA4D"/>
                    </a:solidFill>
                  </a:tcPr>
                </a:tc>
              </a:tr>
              <a:tr h="345273">
                <a:tc>
                  <a:txBody>
                    <a:bodyPr/>
                    <a:lstStyle/>
                    <a:p>
                      <a:pPr algn="ctr"/>
                      <a:r>
                        <a:rPr lang="en-US" sz="1200" dirty="0"/>
                        <a:t>Micro Enterprises</a:t>
                      </a:r>
                    </a:p>
                  </a:txBody>
                  <a:tcPr marL="26363" marR="26363" marT="26363" marB="26363" anchor="ctr">
                    <a:lnL>
                      <a:noFill/>
                    </a:lnL>
                    <a:lnR>
                      <a:noFill/>
                    </a:lnR>
                    <a:lnT>
                      <a:noFill/>
                    </a:lnT>
                    <a:lnB>
                      <a:noFill/>
                    </a:lnB>
                  </a:tcPr>
                </a:tc>
                <a:tc>
                  <a:txBody>
                    <a:bodyPr/>
                    <a:lstStyle/>
                    <a:p>
                      <a:pPr algn="ctr"/>
                      <a:r>
                        <a:rPr lang="en-US" sz="1200"/>
                        <a:t>upto Rs. 25 Lakh</a:t>
                      </a:r>
                    </a:p>
                  </a:txBody>
                  <a:tcPr marL="26363" marR="26363" marT="26363" marB="26363" anchor="ctr">
                    <a:lnL>
                      <a:noFill/>
                    </a:lnL>
                    <a:lnR>
                      <a:noFill/>
                    </a:lnR>
                    <a:lnT>
                      <a:noFill/>
                    </a:lnT>
                    <a:lnB>
                      <a:noFill/>
                    </a:lnB>
                  </a:tcPr>
                </a:tc>
                <a:tc>
                  <a:txBody>
                    <a:bodyPr/>
                    <a:lstStyle/>
                    <a:p>
                      <a:pPr algn="ctr"/>
                      <a:r>
                        <a:rPr lang="en-US" sz="1200"/>
                        <a:t>upto $ 62,500</a:t>
                      </a:r>
                    </a:p>
                  </a:txBody>
                  <a:tcPr marL="26363" marR="26363" marT="26363" marB="26363" anchor="ctr">
                    <a:lnL>
                      <a:noFill/>
                    </a:lnL>
                    <a:lnR>
                      <a:noFill/>
                    </a:lnR>
                    <a:lnT>
                      <a:noFill/>
                    </a:lnT>
                    <a:lnB>
                      <a:noFill/>
                    </a:lnB>
                  </a:tcPr>
                </a:tc>
              </a:tr>
              <a:tr h="492452">
                <a:tc>
                  <a:txBody>
                    <a:bodyPr/>
                    <a:lstStyle/>
                    <a:p>
                      <a:pPr algn="ctr"/>
                      <a:r>
                        <a:rPr lang="en-US" sz="1200" dirty="0"/>
                        <a:t>Small Enterprises</a:t>
                      </a:r>
                    </a:p>
                  </a:txBody>
                  <a:tcPr marL="26363" marR="26363" marT="26363" marB="26363" anchor="ctr">
                    <a:lnL>
                      <a:noFill/>
                    </a:lnL>
                    <a:lnR>
                      <a:noFill/>
                    </a:lnR>
                    <a:lnT>
                      <a:noFill/>
                    </a:lnT>
                    <a:lnB>
                      <a:noFill/>
                    </a:lnB>
                  </a:tcPr>
                </a:tc>
                <a:tc>
                  <a:txBody>
                    <a:bodyPr/>
                    <a:lstStyle/>
                    <a:p>
                      <a:pPr algn="ctr"/>
                      <a:r>
                        <a:rPr lang="en-US" sz="1200" dirty="0"/>
                        <a:t>above Rs. 25 Lakh &amp; upto Rs. 5 Crore</a:t>
                      </a:r>
                    </a:p>
                  </a:txBody>
                  <a:tcPr marL="26363" marR="26363" marT="26363" marB="26363" anchor="ctr">
                    <a:lnL>
                      <a:noFill/>
                    </a:lnL>
                    <a:lnR>
                      <a:noFill/>
                    </a:lnR>
                    <a:lnT>
                      <a:noFill/>
                    </a:lnT>
                    <a:lnB>
                      <a:noFill/>
                    </a:lnB>
                  </a:tcPr>
                </a:tc>
                <a:tc>
                  <a:txBody>
                    <a:bodyPr/>
                    <a:lstStyle/>
                    <a:p>
                      <a:pPr algn="ctr"/>
                      <a:r>
                        <a:rPr lang="en-US" sz="1200" dirty="0"/>
                        <a:t>above $ 62,500 &amp; upto $ 1.25 million</a:t>
                      </a:r>
                    </a:p>
                  </a:txBody>
                  <a:tcPr marL="26363" marR="26363" marT="26363" marB="26363" anchor="ctr">
                    <a:lnL>
                      <a:noFill/>
                    </a:lnL>
                    <a:lnR>
                      <a:noFill/>
                    </a:lnR>
                    <a:lnT>
                      <a:noFill/>
                    </a:lnT>
                    <a:lnB>
                      <a:noFill/>
                    </a:lnB>
                  </a:tcPr>
                </a:tc>
              </a:tr>
              <a:tr h="492452">
                <a:tc>
                  <a:txBody>
                    <a:bodyPr/>
                    <a:lstStyle/>
                    <a:p>
                      <a:pPr algn="ctr"/>
                      <a:r>
                        <a:rPr lang="en-US" sz="1200"/>
                        <a:t>Medium Enterprises</a:t>
                      </a:r>
                    </a:p>
                  </a:txBody>
                  <a:tcPr marL="26363" marR="26363" marT="26363" marB="26363" anchor="ctr">
                    <a:lnL>
                      <a:noFill/>
                    </a:lnL>
                    <a:lnR>
                      <a:noFill/>
                    </a:lnR>
                    <a:lnT>
                      <a:noFill/>
                    </a:lnT>
                    <a:lnB>
                      <a:noFill/>
                    </a:lnB>
                  </a:tcPr>
                </a:tc>
                <a:tc>
                  <a:txBody>
                    <a:bodyPr/>
                    <a:lstStyle/>
                    <a:p>
                      <a:pPr algn="ctr"/>
                      <a:r>
                        <a:rPr lang="en-US" sz="1200" dirty="0"/>
                        <a:t>above Rs. 5 Crore &amp; upto Rs. 10 Crore</a:t>
                      </a:r>
                    </a:p>
                  </a:txBody>
                  <a:tcPr marL="26363" marR="26363" marT="26363" marB="26363" anchor="ctr">
                    <a:lnL>
                      <a:noFill/>
                    </a:lnL>
                    <a:lnR>
                      <a:noFill/>
                    </a:lnR>
                    <a:lnT>
                      <a:noFill/>
                    </a:lnT>
                    <a:lnB>
                      <a:noFill/>
                    </a:lnB>
                  </a:tcPr>
                </a:tc>
                <a:tc>
                  <a:txBody>
                    <a:bodyPr/>
                    <a:lstStyle/>
                    <a:p>
                      <a:pPr algn="ctr"/>
                      <a:r>
                        <a:rPr lang="en-US" sz="1200" dirty="0"/>
                        <a:t>above $ 1.25 million &amp; upto $ 2.5 million</a:t>
                      </a:r>
                    </a:p>
                  </a:txBody>
                  <a:tcPr marL="26363" marR="26363" marT="26363" marB="26363" anchor="ctr">
                    <a:lnL>
                      <a:noFill/>
                    </a:lnL>
                    <a:lnR>
                      <a:noFill/>
                    </a:lnR>
                    <a:lnT>
                      <a:noFill/>
                    </a:lnT>
                    <a:lnB>
                      <a:noFill/>
                    </a:lnB>
                  </a:tcPr>
                </a:tc>
              </a:tr>
              <a:tr h="550439">
                <a:tc gridSpan="3">
                  <a:txBody>
                    <a:bodyPr/>
                    <a:lstStyle/>
                    <a:p>
                      <a:pPr algn="ctr"/>
                      <a:endParaRPr lang="en-US" sz="1600" dirty="0" smtClean="0"/>
                    </a:p>
                    <a:p>
                      <a:pPr algn="ctr"/>
                      <a:r>
                        <a:rPr lang="en-US" sz="1600" b="1" dirty="0" smtClean="0"/>
                        <a:t>Service </a:t>
                      </a:r>
                      <a:r>
                        <a:rPr lang="en-US" sz="1600" b="1" dirty="0"/>
                        <a:t>Enterprises – Investment in </a:t>
                      </a:r>
                      <a:r>
                        <a:rPr lang="en-US" sz="1600" b="1" dirty="0" smtClean="0"/>
                        <a:t>Equipment's</a:t>
                      </a:r>
                      <a:endParaRPr lang="en-US" sz="1600" b="1" dirty="0"/>
                    </a:p>
                  </a:txBody>
                  <a:tcPr marL="26363" marR="26363" marT="26363" marB="26363" anchor="ctr">
                    <a:lnL>
                      <a:noFill/>
                    </a:lnL>
                    <a:lnR>
                      <a:noFill/>
                    </a:lnR>
                    <a:lnT>
                      <a:noFill/>
                    </a:lnT>
                    <a:lnB>
                      <a:noFill/>
                    </a:lnB>
                  </a:tcPr>
                </a:tc>
                <a:tc hMerge="1">
                  <a:txBody>
                    <a:bodyPr/>
                    <a:lstStyle/>
                    <a:p>
                      <a:endParaRPr lang="en-US"/>
                    </a:p>
                  </a:txBody>
                  <a:tcPr/>
                </a:tc>
                <a:tc hMerge="1">
                  <a:txBody>
                    <a:bodyPr/>
                    <a:lstStyle/>
                    <a:p>
                      <a:endParaRPr lang="en-US"/>
                    </a:p>
                  </a:txBody>
                  <a:tcPr/>
                </a:tc>
              </a:tr>
              <a:tr h="208934">
                <a:tc>
                  <a:txBody>
                    <a:bodyPr/>
                    <a:lstStyle/>
                    <a:p>
                      <a:pPr algn="ctr"/>
                      <a:r>
                        <a:rPr lang="en-US" sz="1000" dirty="0">
                          <a:effectLst/>
                        </a:rPr>
                        <a:t>Description</a:t>
                      </a:r>
                    </a:p>
                  </a:txBody>
                  <a:tcPr marL="26363" marR="26363" marT="26363" marB="26363" anchor="ctr">
                    <a:lnL>
                      <a:noFill/>
                    </a:lnL>
                    <a:lnR>
                      <a:noFill/>
                    </a:lnR>
                    <a:lnT>
                      <a:noFill/>
                    </a:lnT>
                    <a:lnB>
                      <a:noFill/>
                    </a:lnB>
                    <a:solidFill>
                      <a:srgbClr val="FECA4D"/>
                    </a:solidFill>
                  </a:tcPr>
                </a:tc>
                <a:tc>
                  <a:txBody>
                    <a:bodyPr/>
                    <a:lstStyle/>
                    <a:p>
                      <a:pPr algn="ctr"/>
                      <a:r>
                        <a:rPr lang="en-US" sz="1000" dirty="0">
                          <a:effectLst/>
                        </a:rPr>
                        <a:t>INR</a:t>
                      </a:r>
                    </a:p>
                  </a:txBody>
                  <a:tcPr marL="26363" marR="26363" marT="26363" marB="26363" anchor="ctr">
                    <a:lnL>
                      <a:noFill/>
                    </a:lnL>
                    <a:lnR>
                      <a:noFill/>
                    </a:lnR>
                    <a:lnT>
                      <a:noFill/>
                    </a:lnT>
                    <a:lnB>
                      <a:noFill/>
                    </a:lnB>
                    <a:solidFill>
                      <a:srgbClr val="FECA4D"/>
                    </a:solidFill>
                  </a:tcPr>
                </a:tc>
                <a:tc>
                  <a:txBody>
                    <a:bodyPr/>
                    <a:lstStyle/>
                    <a:p>
                      <a:pPr algn="ctr"/>
                      <a:r>
                        <a:rPr lang="en-US" sz="1000" dirty="0">
                          <a:effectLst/>
                        </a:rPr>
                        <a:t>USD($)</a:t>
                      </a:r>
                    </a:p>
                  </a:txBody>
                  <a:tcPr marL="26363" marR="26363" marT="26363" marB="26363" anchor="ctr">
                    <a:lnL>
                      <a:noFill/>
                    </a:lnL>
                    <a:lnR>
                      <a:noFill/>
                    </a:lnR>
                    <a:lnT>
                      <a:noFill/>
                    </a:lnT>
                    <a:lnB>
                      <a:noFill/>
                    </a:lnB>
                    <a:solidFill>
                      <a:srgbClr val="FECA4D"/>
                    </a:solidFill>
                  </a:tcPr>
                </a:tc>
              </a:tr>
              <a:tr h="345273">
                <a:tc>
                  <a:txBody>
                    <a:bodyPr/>
                    <a:lstStyle/>
                    <a:p>
                      <a:pPr algn="ctr"/>
                      <a:r>
                        <a:rPr lang="en-US" sz="1200" dirty="0"/>
                        <a:t>Micro Enterprises</a:t>
                      </a:r>
                    </a:p>
                  </a:txBody>
                  <a:tcPr marL="26363" marR="26363" marT="26363" marB="26363" anchor="ctr">
                    <a:lnL>
                      <a:noFill/>
                    </a:lnL>
                    <a:lnR>
                      <a:noFill/>
                    </a:lnR>
                    <a:lnT>
                      <a:noFill/>
                    </a:lnT>
                    <a:lnB>
                      <a:noFill/>
                    </a:lnB>
                  </a:tcPr>
                </a:tc>
                <a:tc>
                  <a:txBody>
                    <a:bodyPr/>
                    <a:lstStyle/>
                    <a:p>
                      <a:pPr algn="ctr"/>
                      <a:r>
                        <a:rPr lang="en-US" sz="1200"/>
                        <a:t>upto Rs. 10 Lakh</a:t>
                      </a:r>
                    </a:p>
                  </a:txBody>
                  <a:tcPr marL="26363" marR="26363" marT="26363" marB="26363" anchor="ctr">
                    <a:lnL>
                      <a:noFill/>
                    </a:lnL>
                    <a:lnR>
                      <a:noFill/>
                    </a:lnR>
                    <a:lnT>
                      <a:noFill/>
                    </a:lnT>
                    <a:lnB>
                      <a:noFill/>
                    </a:lnB>
                  </a:tcPr>
                </a:tc>
                <a:tc>
                  <a:txBody>
                    <a:bodyPr/>
                    <a:lstStyle/>
                    <a:p>
                      <a:pPr algn="ctr"/>
                      <a:r>
                        <a:rPr lang="en-US" sz="1200"/>
                        <a:t>upto $ 25,000</a:t>
                      </a:r>
                    </a:p>
                  </a:txBody>
                  <a:tcPr marL="26363" marR="26363" marT="26363" marB="26363" anchor="ctr">
                    <a:lnL>
                      <a:noFill/>
                    </a:lnL>
                    <a:lnR>
                      <a:noFill/>
                    </a:lnR>
                    <a:lnT>
                      <a:noFill/>
                    </a:lnT>
                    <a:lnB>
                      <a:noFill/>
                    </a:lnB>
                  </a:tcPr>
                </a:tc>
              </a:tr>
              <a:tr h="492452">
                <a:tc>
                  <a:txBody>
                    <a:bodyPr/>
                    <a:lstStyle/>
                    <a:p>
                      <a:pPr algn="ctr"/>
                      <a:r>
                        <a:rPr lang="en-US" sz="1200" dirty="0"/>
                        <a:t>Small Enterprises</a:t>
                      </a:r>
                    </a:p>
                  </a:txBody>
                  <a:tcPr marL="26363" marR="26363" marT="26363" marB="26363" anchor="ctr">
                    <a:lnL>
                      <a:noFill/>
                    </a:lnL>
                    <a:lnR>
                      <a:noFill/>
                    </a:lnR>
                    <a:lnT>
                      <a:noFill/>
                    </a:lnT>
                    <a:lnB>
                      <a:noFill/>
                    </a:lnB>
                  </a:tcPr>
                </a:tc>
                <a:tc>
                  <a:txBody>
                    <a:bodyPr/>
                    <a:lstStyle/>
                    <a:p>
                      <a:pPr algn="ctr"/>
                      <a:r>
                        <a:rPr lang="en-US" sz="1200" dirty="0"/>
                        <a:t>above Rs. 10 Lakh &amp; upto Rs. 2 Crore</a:t>
                      </a:r>
                    </a:p>
                  </a:txBody>
                  <a:tcPr marL="26363" marR="26363" marT="26363" marB="26363" anchor="ctr">
                    <a:lnL>
                      <a:noFill/>
                    </a:lnL>
                    <a:lnR>
                      <a:noFill/>
                    </a:lnR>
                    <a:lnT>
                      <a:noFill/>
                    </a:lnT>
                    <a:lnB>
                      <a:noFill/>
                    </a:lnB>
                  </a:tcPr>
                </a:tc>
                <a:tc>
                  <a:txBody>
                    <a:bodyPr/>
                    <a:lstStyle/>
                    <a:p>
                      <a:pPr algn="ctr"/>
                      <a:r>
                        <a:rPr lang="en-US" sz="1200"/>
                        <a:t>above $ 25,000 &amp; upto $ 0.5 million</a:t>
                      </a:r>
                    </a:p>
                  </a:txBody>
                  <a:tcPr marL="26363" marR="26363" marT="26363" marB="26363" anchor="ctr">
                    <a:lnL>
                      <a:noFill/>
                    </a:lnL>
                    <a:lnR>
                      <a:noFill/>
                    </a:lnR>
                    <a:lnT>
                      <a:noFill/>
                    </a:lnT>
                    <a:lnB>
                      <a:noFill/>
                    </a:lnB>
                  </a:tcPr>
                </a:tc>
              </a:tr>
              <a:tr h="492452">
                <a:tc>
                  <a:txBody>
                    <a:bodyPr/>
                    <a:lstStyle/>
                    <a:p>
                      <a:pPr algn="ctr"/>
                      <a:r>
                        <a:rPr lang="en-US" sz="1200"/>
                        <a:t>Medium Enterprises</a:t>
                      </a:r>
                    </a:p>
                  </a:txBody>
                  <a:tcPr marL="26363" marR="26363" marT="26363" marB="26363" anchor="ctr">
                    <a:lnL>
                      <a:noFill/>
                    </a:lnL>
                    <a:lnR>
                      <a:noFill/>
                    </a:lnR>
                    <a:lnT>
                      <a:noFill/>
                    </a:lnT>
                    <a:lnB>
                      <a:noFill/>
                    </a:lnB>
                  </a:tcPr>
                </a:tc>
                <a:tc>
                  <a:txBody>
                    <a:bodyPr/>
                    <a:lstStyle/>
                    <a:p>
                      <a:pPr algn="ctr"/>
                      <a:r>
                        <a:rPr lang="en-US" sz="1200" dirty="0"/>
                        <a:t>above Rs. 2 Crore &amp; upto Rs. 5 Crore</a:t>
                      </a:r>
                    </a:p>
                  </a:txBody>
                  <a:tcPr marL="26363" marR="26363" marT="26363" marB="26363" anchor="ctr">
                    <a:lnL>
                      <a:noFill/>
                    </a:lnL>
                    <a:lnR>
                      <a:noFill/>
                    </a:lnR>
                    <a:lnT>
                      <a:noFill/>
                    </a:lnT>
                    <a:lnB>
                      <a:noFill/>
                    </a:lnB>
                  </a:tcPr>
                </a:tc>
                <a:tc>
                  <a:txBody>
                    <a:bodyPr/>
                    <a:lstStyle/>
                    <a:p>
                      <a:pPr algn="ctr"/>
                      <a:r>
                        <a:rPr lang="en-US" sz="1200" dirty="0"/>
                        <a:t>above $ 0.5 million &amp; upto $ 1.5 million</a:t>
                      </a:r>
                    </a:p>
                  </a:txBody>
                  <a:tcPr marL="26363" marR="26363" marT="26363" marB="26363" anchor="ctr">
                    <a:lnL>
                      <a:noFill/>
                    </a:lnL>
                    <a:lnR>
                      <a:noFill/>
                    </a:lnR>
                    <a:lnT>
                      <a:noFill/>
                    </a:lnT>
                    <a:lnB>
                      <a:noFill/>
                    </a:lnB>
                  </a:tcPr>
                </a:tc>
              </a:tr>
            </a:tbl>
          </a:graphicData>
        </a:graphic>
      </p:graphicFrame>
      <p:sp>
        <p:nvSpPr>
          <p:cNvPr id="6" name="Rectangle 5"/>
          <p:cNvSpPr/>
          <p:nvPr/>
        </p:nvSpPr>
        <p:spPr>
          <a:xfrm>
            <a:off x="304800" y="1708666"/>
            <a:ext cx="5049587" cy="461665"/>
          </a:xfrm>
          <a:prstGeom prst="rect">
            <a:avLst/>
          </a:prstGeom>
        </p:spPr>
        <p:txBody>
          <a:bodyPr wrap="none">
            <a:spAutoFit/>
          </a:bodyPr>
          <a:lstStyle/>
          <a:p>
            <a:r>
              <a:rPr lang="en-US" sz="2400" b="1" dirty="0" smtClean="0">
                <a:solidFill>
                  <a:srgbClr val="33305A"/>
                </a:solidFill>
              </a:rPr>
              <a:t>HOW MSME’S ARE CLASSIFIED?</a:t>
            </a:r>
            <a:endParaRPr lang="en-US" sz="2400" dirty="0">
              <a:solidFill>
                <a:srgbClr val="33305A"/>
              </a:solidFill>
            </a:endParaRPr>
          </a:p>
        </p:txBody>
      </p:sp>
    </p:spTree>
    <p:extLst>
      <p:ext uri="{BB962C8B-B14F-4D97-AF65-F5344CB8AC3E}">
        <p14:creationId xmlns:p14="http://schemas.microsoft.com/office/powerpoint/2010/main" val="1450366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lstStyle/>
          <a:p>
            <a:r>
              <a:rPr lang="en-US" dirty="0" smtClean="0">
                <a:latin typeface="Cambria" panose="02040503050406030204" pitchFamily="18" charset="0"/>
              </a:rPr>
              <a:t>Products</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78269" y="1715814"/>
            <a:ext cx="3436362" cy="2162343"/>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778269" y="3942701"/>
            <a:ext cx="3311872" cy="307777"/>
          </a:xfrm>
          <a:prstGeom prst="rect">
            <a:avLst/>
          </a:prstGeom>
        </p:spPr>
        <p:txBody>
          <a:bodyPr wrap="square">
            <a:spAutoFit/>
          </a:bodyPr>
          <a:lstStyle/>
          <a:p>
            <a:pPr algn="ctr"/>
            <a:r>
              <a:rPr lang="en-US" sz="1400" b="1" dirty="0" smtClean="0">
                <a:latin typeface="Cambria" panose="02040503050406030204" pitchFamily="18" charset="0"/>
              </a:rPr>
              <a:t>Business Loan</a:t>
            </a:r>
            <a:endParaRPr lang="en-US" sz="1400" b="1" dirty="0">
              <a:latin typeface="Cambria" panose="02040503050406030204" pitchFamily="18"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9851" y="1715814"/>
            <a:ext cx="3378366" cy="2162344"/>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84034" y="3942701"/>
            <a:ext cx="3810000" cy="307777"/>
          </a:xfrm>
          <a:prstGeom prst="rect">
            <a:avLst/>
          </a:prstGeom>
        </p:spPr>
        <p:txBody>
          <a:bodyPr wrap="square">
            <a:spAutoFit/>
          </a:bodyPr>
          <a:lstStyle/>
          <a:p>
            <a:pPr algn="ctr"/>
            <a:r>
              <a:rPr lang="en-US" sz="1400" b="1" dirty="0" smtClean="0">
                <a:latin typeface="Cambria" panose="02040503050406030204" pitchFamily="18" charset="0"/>
              </a:rPr>
              <a:t>Machine Loan</a:t>
            </a:r>
            <a:endParaRPr lang="en-US" sz="1400" b="1" dirty="0">
              <a:latin typeface="Cambria" panose="02040503050406030204" pitchFamily="18" charset="0"/>
            </a:endParaRP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18947" y="4476111"/>
            <a:ext cx="2913781" cy="2027506"/>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70838" y="6514503"/>
            <a:ext cx="3810000" cy="307777"/>
          </a:xfrm>
          <a:prstGeom prst="rect">
            <a:avLst/>
          </a:prstGeom>
        </p:spPr>
        <p:txBody>
          <a:bodyPr wrap="square">
            <a:spAutoFit/>
          </a:bodyPr>
          <a:lstStyle/>
          <a:p>
            <a:pPr algn="ctr"/>
            <a:r>
              <a:rPr lang="en-US" sz="1400" b="1" dirty="0">
                <a:latin typeface="Cambria" panose="02040503050406030204" pitchFamily="18" charset="0"/>
              </a:rPr>
              <a:t>Collateral Backed Loan- </a:t>
            </a:r>
            <a:r>
              <a:rPr lang="en-US" sz="1400" b="1" dirty="0" smtClean="0">
                <a:latin typeface="Cambria" panose="02040503050406030204" pitchFamily="18" charset="0"/>
              </a:rPr>
              <a:t>LAP</a:t>
            </a:r>
            <a:endParaRPr lang="en-US" sz="1400" b="1" dirty="0">
              <a:latin typeface="Cambria" panose="02040503050406030204" pitchFamily="18" charset="0"/>
            </a:endParaRPr>
          </a:p>
        </p:txBody>
      </p:sp>
    </p:spTree>
    <p:extLst>
      <p:ext uri="{BB962C8B-B14F-4D97-AF65-F5344CB8AC3E}">
        <p14:creationId xmlns:p14="http://schemas.microsoft.com/office/powerpoint/2010/main" val="3044108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a:t>
            </a:r>
            <a:endParaRPr lang="en-US" dirty="0"/>
          </a:p>
        </p:txBody>
      </p:sp>
      <p:cxnSp>
        <p:nvCxnSpPr>
          <p:cNvPr id="9" name="Straight Arrow Connector 8"/>
          <p:cNvCxnSpPr/>
          <p:nvPr/>
        </p:nvCxnSpPr>
        <p:spPr>
          <a:xfrm rot="5400000">
            <a:off x="7171003" y="2534993"/>
            <a:ext cx="451377" cy="10584"/>
          </a:xfrm>
          <a:prstGeom prst="straightConnector1">
            <a:avLst/>
          </a:prstGeom>
          <a:ln>
            <a:solidFill>
              <a:srgbClr val="33309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4346311" y="2538417"/>
            <a:ext cx="451377" cy="10584"/>
          </a:xfrm>
          <a:prstGeom prst="straightConnector1">
            <a:avLst/>
          </a:prstGeom>
          <a:ln>
            <a:solidFill>
              <a:srgbClr val="33309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1686666" y="2534993"/>
            <a:ext cx="451377" cy="10584"/>
          </a:xfrm>
          <a:prstGeom prst="straightConnector1">
            <a:avLst/>
          </a:prstGeom>
          <a:ln>
            <a:solidFill>
              <a:srgbClr val="333092"/>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86884" y="3423007"/>
            <a:ext cx="2313516" cy="2286000"/>
          </a:xfrm>
          <a:prstGeom prst="rect">
            <a:avLst/>
          </a:prstGeom>
          <a:noFill/>
          <a:ln>
            <a:solidFill>
              <a:srgbClr val="333092"/>
            </a:solidFill>
          </a:ln>
          <a:effectLst>
            <a:outerShdw blurRad="63500" sx="102000" sy="102000" algn="ctr" rotWithShape="0">
              <a:prstClr val="black">
                <a:alpha val="40000"/>
              </a:prstClr>
            </a:outerShdw>
          </a:effectLst>
        </p:spPr>
        <p:txBody>
          <a:bodyPr wrap="square" rtlCol="0">
            <a:spAutoFit/>
          </a:bodyPr>
          <a:lstStyle/>
          <a:p>
            <a:endParaRPr lang="en-US" dirty="0"/>
          </a:p>
        </p:txBody>
      </p:sp>
      <p:sp>
        <p:nvSpPr>
          <p:cNvPr id="16" name="TextBox 15"/>
          <p:cNvSpPr txBox="1"/>
          <p:nvPr/>
        </p:nvSpPr>
        <p:spPr>
          <a:xfrm>
            <a:off x="3581400" y="3406442"/>
            <a:ext cx="2527848" cy="2286000"/>
          </a:xfrm>
          <a:prstGeom prst="rect">
            <a:avLst/>
          </a:prstGeom>
          <a:noFill/>
          <a:ln>
            <a:solidFill>
              <a:srgbClr val="333092"/>
            </a:solidFill>
          </a:ln>
          <a:effectLst>
            <a:outerShdw blurRad="63500" sx="102000" sy="102000" algn="ctr" rotWithShape="0">
              <a:prstClr val="black">
                <a:alpha val="40000"/>
              </a:prstClr>
            </a:outerShdw>
          </a:effectLst>
        </p:spPr>
        <p:txBody>
          <a:bodyPr wrap="square" rtlCol="0">
            <a:spAutoFit/>
          </a:bodyPr>
          <a:lstStyle/>
          <a:p>
            <a:endParaRPr lang="en-US" dirty="0"/>
          </a:p>
        </p:txBody>
      </p:sp>
      <p:sp>
        <p:nvSpPr>
          <p:cNvPr id="17" name="TextBox 16"/>
          <p:cNvSpPr txBox="1"/>
          <p:nvPr/>
        </p:nvSpPr>
        <p:spPr>
          <a:xfrm>
            <a:off x="6395662" y="3429000"/>
            <a:ext cx="2443538" cy="2286000"/>
          </a:xfrm>
          <a:prstGeom prst="rect">
            <a:avLst/>
          </a:prstGeom>
          <a:noFill/>
          <a:ln>
            <a:solidFill>
              <a:srgbClr val="333092"/>
            </a:solidFill>
          </a:ln>
          <a:effectLst>
            <a:outerShdw blurRad="63500" sx="102000" sy="102000" algn="ctr" rotWithShape="0">
              <a:prstClr val="black">
                <a:alpha val="40000"/>
              </a:prstClr>
            </a:outerShdw>
          </a:effectLst>
        </p:spPr>
        <p:txBody>
          <a:bodyPr wrap="square" rtlCol="0">
            <a:spAutoFit/>
          </a:bodyPr>
          <a:lstStyle/>
          <a:p>
            <a:endParaRPr lang="en-US" dirty="0"/>
          </a:p>
        </p:txBody>
      </p:sp>
      <p:sp>
        <p:nvSpPr>
          <p:cNvPr id="18" name="TextBox 17"/>
          <p:cNvSpPr txBox="1"/>
          <p:nvPr/>
        </p:nvSpPr>
        <p:spPr>
          <a:xfrm>
            <a:off x="909264" y="3505200"/>
            <a:ext cx="2291136" cy="2308324"/>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en-US" sz="1400" dirty="0" smtClean="0"/>
              <a:t>Loan amount- 10 lacs to 50 lacs </a:t>
            </a:r>
          </a:p>
          <a:p>
            <a:pPr marL="171450" indent="-171450">
              <a:lnSpc>
                <a:spcPct val="150000"/>
              </a:lnSpc>
              <a:buFont typeface="Wingdings" panose="05000000000000000000" pitchFamily="2" charset="2"/>
              <a:buChar char="ü"/>
            </a:pPr>
            <a:r>
              <a:rPr lang="en-US" sz="1400" dirty="0" smtClean="0"/>
              <a:t>Tenure- 20- 28 months </a:t>
            </a:r>
          </a:p>
          <a:p>
            <a:pPr marL="171450" indent="-171450">
              <a:lnSpc>
                <a:spcPct val="150000"/>
              </a:lnSpc>
              <a:buFont typeface="Wingdings" panose="05000000000000000000" pitchFamily="2" charset="2"/>
              <a:buChar char="ü"/>
            </a:pPr>
            <a:r>
              <a:rPr lang="en-US" sz="1400" dirty="0" smtClean="0"/>
              <a:t>End Use-  Working capital for business </a:t>
            </a:r>
          </a:p>
          <a:p>
            <a:pPr marL="171450" indent="-171450">
              <a:lnSpc>
                <a:spcPct val="150000"/>
              </a:lnSpc>
              <a:buFont typeface="Wingdings" panose="05000000000000000000" pitchFamily="2" charset="2"/>
              <a:buChar char="ü"/>
            </a:pPr>
            <a:r>
              <a:rPr lang="en-US" sz="1400" dirty="0" smtClean="0"/>
              <a:t>Security- Unsecured </a:t>
            </a:r>
          </a:p>
          <a:p>
            <a:pPr>
              <a:lnSpc>
                <a:spcPct val="150000"/>
              </a:lnSpc>
            </a:pPr>
            <a:endParaRPr lang="en-US" sz="1200" dirty="0"/>
          </a:p>
        </p:txBody>
      </p:sp>
      <p:sp>
        <p:nvSpPr>
          <p:cNvPr id="19" name="TextBox 18"/>
          <p:cNvSpPr txBox="1"/>
          <p:nvPr/>
        </p:nvSpPr>
        <p:spPr>
          <a:xfrm>
            <a:off x="3579520" y="3389877"/>
            <a:ext cx="2598507" cy="2631490"/>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en-US" sz="1400" dirty="0" smtClean="0"/>
              <a:t>Loan amount- 10 lacs to 50 lacs </a:t>
            </a:r>
          </a:p>
          <a:p>
            <a:pPr marL="171450" indent="-171450">
              <a:lnSpc>
                <a:spcPct val="150000"/>
              </a:lnSpc>
              <a:buFont typeface="Wingdings" panose="05000000000000000000" pitchFamily="2" charset="2"/>
              <a:buChar char="ü"/>
            </a:pPr>
            <a:r>
              <a:rPr lang="en-US" sz="1400" dirty="0" smtClean="0"/>
              <a:t>Tenure- 24- 36 months </a:t>
            </a:r>
          </a:p>
          <a:p>
            <a:pPr marL="171450" indent="-171450">
              <a:lnSpc>
                <a:spcPct val="150000"/>
              </a:lnSpc>
              <a:buFont typeface="Wingdings" panose="05000000000000000000" pitchFamily="2" charset="2"/>
              <a:buChar char="ü"/>
            </a:pPr>
            <a:r>
              <a:rPr lang="en-US" sz="1400" dirty="0" smtClean="0"/>
              <a:t>End Use- Purchase of new machinery </a:t>
            </a:r>
          </a:p>
          <a:p>
            <a:pPr marL="171450" indent="-171450">
              <a:lnSpc>
                <a:spcPct val="150000"/>
              </a:lnSpc>
              <a:buFont typeface="Wingdings" panose="05000000000000000000" pitchFamily="2" charset="2"/>
              <a:buChar char="ü"/>
            </a:pPr>
            <a:r>
              <a:rPr lang="en-US" sz="1400" dirty="0" smtClean="0"/>
              <a:t>Security- Hypothecation of machinery </a:t>
            </a:r>
          </a:p>
          <a:p>
            <a:pPr>
              <a:lnSpc>
                <a:spcPct val="150000"/>
              </a:lnSpc>
            </a:pPr>
            <a:endParaRPr lang="en-US" sz="1200" dirty="0"/>
          </a:p>
        </p:txBody>
      </p:sp>
      <p:sp>
        <p:nvSpPr>
          <p:cNvPr id="20" name="TextBox 19"/>
          <p:cNvSpPr txBox="1"/>
          <p:nvPr/>
        </p:nvSpPr>
        <p:spPr>
          <a:xfrm>
            <a:off x="6476999" y="3429000"/>
            <a:ext cx="2532902" cy="2631490"/>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en-US" sz="1400" dirty="0" smtClean="0"/>
              <a:t>Loan amount- 10 lacs to 2 </a:t>
            </a:r>
            <a:r>
              <a:rPr lang="en-US" sz="1400" dirty="0" err="1" smtClean="0"/>
              <a:t>cr</a:t>
            </a:r>
            <a:r>
              <a:rPr lang="en-US" sz="1400" dirty="0" smtClean="0"/>
              <a:t> </a:t>
            </a:r>
          </a:p>
          <a:p>
            <a:pPr marL="171450" indent="-171450">
              <a:lnSpc>
                <a:spcPct val="150000"/>
              </a:lnSpc>
              <a:buFont typeface="Wingdings" panose="05000000000000000000" pitchFamily="2" charset="2"/>
              <a:buChar char="ü"/>
            </a:pPr>
            <a:r>
              <a:rPr lang="en-US" sz="1400" dirty="0" smtClean="0"/>
              <a:t>Tenure- 36- 72 months  </a:t>
            </a:r>
          </a:p>
          <a:p>
            <a:pPr marL="171450" indent="-171450">
              <a:lnSpc>
                <a:spcPct val="150000"/>
              </a:lnSpc>
              <a:buFont typeface="Wingdings" panose="05000000000000000000" pitchFamily="2" charset="2"/>
              <a:buChar char="ü"/>
            </a:pPr>
            <a:r>
              <a:rPr lang="en-US" sz="1400" dirty="0" smtClean="0"/>
              <a:t>End Use- Working capital for business </a:t>
            </a:r>
          </a:p>
          <a:p>
            <a:pPr marL="171450" indent="-171450">
              <a:lnSpc>
                <a:spcPct val="150000"/>
              </a:lnSpc>
              <a:buFont typeface="Wingdings" panose="05000000000000000000" pitchFamily="2" charset="2"/>
              <a:buChar char="ü"/>
            </a:pPr>
            <a:r>
              <a:rPr lang="en-US" sz="1400" dirty="0" smtClean="0"/>
              <a:t>Security- Registered mortgage of the property  </a:t>
            </a:r>
          </a:p>
          <a:p>
            <a:pPr>
              <a:lnSpc>
                <a:spcPct val="150000"/>
              </a:lnSpc>
            </a:pPr>
            <a:endParaRPr lang="en-US" sz="1200" dirty="0"/>
          </a:p>
        </p:txBody>
      </p:sp>
      <p:grpSp>
        <p:nvGrpSpPr>
          <p:cNvPr id="21" name="Group 20"/>
          <p:cNvGrpSpPr/>
          <p:nvPr/>
        </p:nvGrpSpPr>
        <p:grpSpPr>
          <a:xfrm>
            <a:off x="770694" y="1675542"/>
            <a:ext cx="2429706" cy="642478"/>
            <a:chOff x="152393" y="0"/>
            <a:chExt cx="1676399" cy="1571624"/>
          </a:xfrm>
        </p:grpSpPr>
        <p:sp>
          <p:nvSpPr>
            <p:cNvPr id="22" name="Rounded Rectangle 21"/>
            <p:cNvSpPr/>
            <p:nvPr/>
          </p:nvSpPr>
          <p:spPr>
            <a:xfrm>
              <a:off x="152393" y="0"/>
              <a:ext cx="1676399" cy="1571624"/>
            </a:xfrm>
            <a:prstGeom prst="roundRect">
              <a:avLst/>
            </a:prstGeom>
            <a:solidFill>
              <a:srgbClr val="33305A"/>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23" name="Rounded Rectangle 4"/>
            <p:cNvSpPr/>
            <p:nvPr/>
          </p:nvSpPr>
          <p:spPr>
            <a:xfrm>
              <a:off x="229113" y="76720"/>
              <a:ext cx="1522959" cy="1418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smtClean="0"/>
                <a:t>Un-Secured</a:t>
              </a:r>
            </a:p>
          </p:txBody>
        </p:sp>
      </p:grpSp>
      <p:grpSp>
        <p:nvGrpSpPr>
          <p:cNvPr id="24" name="Group 23"/>
          <p:cNvGrpSpPr/>
          <p:nvPr/>
        </p:nvGrpSpPr>
        <p:grpSpPr>
          <a:xfrm>
            <a:off x="3581399" y="1644179"/>
            <a:ext cx="5029199" cy="642478"/>
            <a:chOff x="152393" y="0"/>
            <a:chExt cx="1676399" cy="1571624"/>
          </a:xfrm>
        </p:grpSpPr>
        <p:sp>
          <p:nvSpPr>
            <p:cNvPr id="25" name="Rounded Rectangle 24"/>
            <p:cNvSpPr/>
            <p:nvPr/>
          </p:nvSpPr>
          <p:spPr>
            <a:xfrm>
              <a:off x="152393" y="0"/>
              <a:ext cx="1676399" cy="1571624"/>
            </a:xfrm>
            <a:prstGeom prst="roundRect">
              <a:avLst/>
            </a:prstGeom>
            <a:solidFill>
              <a:srgbClr val="33305A"/>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26" name="Rounded Rectangle 4"/>
            <p:cNvSpPr/>
            <p:nvPr/>
          </p:nvSpPr>
          <p:spPr>
            <a:xfrm>
              <a:off x="229113" y="76720"/>
              <a:ext cx="1522959" cy="1418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smtClean="0"/>
                <a:t>Secured</a:t>
              </a:r>
            </a:p>
          </p:txBody>
        </p:sp>
      </p:grpSp>
      <p:grpSp>
        <p:nvGrpSpPr>
          <p:cNvPr id="27" name="Group 26"/>
          <p:cNvGrpSpPr/>
          <p:nvPr/>
        </p:nvGrpSpPr>
        <p:grpSpPr>
          <a:xfrm>
            <a:off x="881888" y="2795588"/>
            <a:ext cx="2207317" cy="434728"/>
            <a:chOff x="152393" y="1701346"/>
            <a:chExt cx="1676399" cy="1571624"/>
          </a:xfrm>
        </p:grpSpPr>
        <p:sp>
          <p:nvSpPr>
            <p:cNvPr id="28" name="Rounded Rectangle 27"/>
            <p:cNvSpPr/>
            <p:nvPr/>
          </p:nvSpPr>
          <p:spPr>
            <a:xfrm>
              <a:off x="152393" y="1701346"/>
              <a:ext cx="1676399" cy="1571624"/>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5">
                <a:hueOff val="-4966938"/>
                <a:satOff val="19906"/>
                <a:lumOff val="4314"/>
                <a:alphaOff val="0"/>
              </a:schemeClr>
            </a:effectRef>
            <a:fontRef idx="minor">
              <a:schemeClr val="lt1"/>
            </a:fontRef>
          </p:style>
        </p:sp>
        <p:sp>
          <p:nvSpPr>
            <p:cNvPr id="29" name="Rounded Rectangle 4"/>
            <p:cNvSpPr/>
            <p:nvPr/>
          </p:nvSpPr>
          <p:spPr>
            <a:xfrm>
              <a:off x="229113" y="1778066"/>
              <a:ext cx="1522959" cy="1418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000" kern="1200" dirty="0" smtClean="0"/>
                <a:t>Business Loan</a:t>
              </a:r>
              <a:endParaRPr lang="en-IN" sz="2000" kern="1200" dirty="0"/>
            </a:p>
          </p:txBody>
        </p:sp>
      </p:grpSp>
      <p:grpSp>
        <p:nvGrpSpPr>
          <p:cNvPr id="30" name="Group 29"/>
          <p:cNvGrpSpPr/>
          <p:nvPr/>
        </p:nvGrpSpPr>
        <p:grpSpPr>
          <a:xfrm>
            <a:off x="3581400" y="2816810"/>
            <a:ext cx="2207317" cy="434728"/>
            <a:chOff x="152393" y="1701346"/>
            <a:chExt cx="1676399" cy="1571624"/>
          </a:xfrm>
        </p:grpSpPr>
        <p:sp>
          <p:nvSpPr>
            <p:cNvPr id="31" name="Rounded Rectangle 30"/>
            <p:cNvSpPr/>
            <p:nvPr/>
          </p:nvSpPr>
          <p:spPr>
            <a:xfrm>
              <a:off x="152393" y="1701346"/>
              <a:ext cx="1676399" cy="1571624"/>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5">
                <a:hueOff val="-4966938"/>
                <a:satOff val="19906"/>
                <a:lumOff val="4314"/>
                <a:alphaOff val="0"/>
              </a:schemeClr>
            </a:effectRef>
            <a:fontRef idx="minor">
              <a:schemeClr val="lt1"/>
            </a:fontRef>
          </p:style>
        </p:sp>
        <p:sp>
          <p:nvSpPr>
            <p:cNvPr id="32" name="Rounded Rectangle 4"/>
            <p:cNvSpPr/>
            <p:nvPr/>
          </p:nvSpPr>
          <p:spPr>
            <a:xfrm>
              <a:off x="229113" y="1778066"/>
              <a:ext cx="1522959" cy="1418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000" kern="1200" dirty="0" smtClean="0"/>
                <a:t>Machine Loan</a:t>
              </a:r>
              <a:endParaRPr lang="en-IN" sz="2000" kern="1200" dirty="0"/>
            </a:p>
          </p:txBody>
        </p:sp>
      </p:grpSp>
      <p:grpSp>
        <p:nvGrpSpPr>
          <p:cNvPr id="33" name="Group 32"/>
          <p:cNvGrpSpPr/>
          <p:nvPr/>
        </p:nvGrpSpPr>
        <p:grpSpPr>
          <a:xfrm>
            <a:off x="6114301" y="2838032"/>
            <a:ext cx="2895600" cy="434728"/>
            <a:chOff x="152393" y="1701346"/>
            <a:chExt cx="1676399" cy="1571624"/>
          </a:xfrm>
        </p:grpSpPr>
        <p:sp>
          <p:nvSpPr>
            <p:cNvPr id="34" name="Rounded Rectangle 33"/>
            <p:cNvSpPr/>
            <p:nvPr/>
          </p:nvSpPr>
          <p:spPr>
            <a:xfrm>
              <a:off x="152393" y="1701346"/>
              <a:ext cx="1676399" cy="1571624"/>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5">
                <a:hueOff val="-4966938"/>
                <a:satOff val="19906"/>
                <a:lumOff val="4314"/>
                <a:alphaOff val="0"/>
              </a:schemeClr>
            </a:effectRef>
            <a:fontRef idx="minor">
              <a:schemeClr val="lt1"/>
            </a:fontRef>
          </p:style>
        </p:sp>
        <p:sp>
          <p:nvSpPr>
            <p:cNvPr id="35" name="Rounded Rectangle 4"/>
            <p:cNvSpPr/>
            <p:nvPr/>
          </p:nvSpPr>
          <p:spPr>
            <a:xfrm>
              <a:off x="152393" y="1778068"/>
              <a:ext cx="1676399" cy="1418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000" kern="1200" dirty="0" smtClean="0"/>
                <a:t>Loan Against Property</a:t>
              </a:r>
              <a:endParaRPr lang="en-IN" sz="2000" kern="1200" dirty="0"/>
            </a:p>
          </p:txBody>
        </p:sp>
      </p:grpSp>
    </p:spTree>
    <p:extLst>
      <p:ext uri="{BB962C8B-B14F-4D97-AF65-F5344CB8AC3E}">
        <p14:creationId xmlns:p14="http://schemas.microsoft.com/office/powerpoint/2010/main" val="218090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762000"/>
            <a:ext cx="8686800" cy="609600"/>
          </a:xfrm>
        </p:spPr>
        <p:txBody>
          <a:bodyPr/>
          <a:lstStyle/>
          <a:p>
            <a:r>
              <a:rPr lang="en-US" dirty="0" smtClean="0">
                <a:latin typeface="Arial" charset="0"/>
                <a:cs typeface="Arial" charset="0"/>
              </a:rPr>
              <a:t>Lending Product</a:t>
            </a:r>
          </a:p>
        </p:txBody>
      </p:sp>
      <p:sp>
        <p:nvSpPr>
          <p:cNvPr id="20514" name="AutoShape 2" descr="data:image/jpeg;base64,/9j/4AAQSkZJRgABAQAAAQABAAD/2wBDAAkGBwgHBgkIBwgKCgkLDRYPDQwMDRsUFRAWIB0iIiAdHx8kKDQsJCYxJx8fLT0tMTU3Ojo6Iys/RD84QzQ5Ojf/2wBDAQoKCg0MDRoPDxo3JR8lNzc3Nzc3Nzc3Nzc3Nzc3Nzc3Nzc3Nzc3Nzc3Nzc3Nzc3Nzc3Nzc3Nzc3Nzc3Nzc3Nzf/wAARCACTALEDASIAAhEBAxEB/8QAHAAAAgIDAQEAAAAAAAAAAAAAAAYEBQIDBwEI/8QAQhAAAgEDAgMEBwYDBwIHAAAAAQIDAAQRBSEGEjETQVGBByIyYXGRoRQVI7HB0UJS4RYzQ2JygrIkcyU0U5KT0vD/xAAaAQACAwEBAAAAAAAAAAAAAAAAAwIEBQEG/8QALBEAAgMAAQMDAgYCAwAAAAAAAAECAxEhBBIxEyJBBVEUMmGBkaFx0RVSsf/aAAwDAQACEQMRAD8A7fRRRQAUUUE4oAKKjSX9vFOsDv65YKcAkKT0BPQE91SaACivGIUZPSvA4PQg/CgBT1r0haPo2rXGm3cN689uyLIYolZcsoYY9bPQjurCz9Imj3sojtrPVJHZiihbQnLAZIG/UClPUNI07WPSLxV96SLHFZC1l5zLyBSY0AycHbY93hVZqEUfBvFmn3kEjX1ndwNcR28UpG5ABZSoG2AN8b829T7Bfdj/AEOn3PF1jZoj3trqVvG7KoeS0bGScDJ7t6ttO1G11KJpbOUSIp5WOCMHGcVyjW+OouI7JdMg0+SAyXEUhlaXmUhHDYG3up49Hgxpd2cDe5PT/Qtd7Pbol3P1owXh6NVFeZ91e0stBRWDypG6o7qrP7IJ3b4VnmgAooooAKKKKACiiigAooooAKKKKACiiigCk1tri0sZWgthKxnSQMGCj21O/v2xS/ecd3Ed2bNba0iuUR3kR7ksyqoIJxyjYMNz7jVr6QL6Sw0ImNA3bSLGSWIC9/Qdc4xv0zmkR9ds5m559BWQkk8xKsSfHdabGDa0r2311PJPBp1DWrrUtI7K+0RZFZAxK3AZQ2Njjl6b99UPDvFlhok0luLOFr2R1j7OK6RfcqBT35PmTUJ9X0mRSs/D68pGCOzjORWtbvhztO0/s2ocEMHFvECCNwc5qXpvBP4ynfzIr+KrbX14p1DXorZ9Nh1ApG0d52ZWULGo5SHBU+wTjzqnng12aeS5mntppWtxbIe0gCxRdyIowFGPCnGfWdHvEVbrTbuZQchZMMAfHBfasFuuHcY+65V8sfQNXVBfJB9Wt9sl/Im2VtfWs1skqRckchZES4h5nyRtu/iPn8d+j6Nrcmn6Nd2V1outRmRy5mgEY5RgDY9oD3VUFuFTLHK1jIJI2DI/rZUg5BHrbb1ZS8SaZJE0Ml3qJRgVZe1mOQRjxrrTawIWVdynJrV+pH4d4hXTb57i/t9YmO6xqHRl36kgy9em2NvGmUekCBLmSGbSNQ5APUliVXVzvnbmBpSjm4XQqVW5AU5AIlOD51W8W3Wjy6OGsVnkurZi8AkEnLHk5dt+/qfGluBYV8fhr+Rm4o4xX7yiOlFJJFhaRucBjG6gsq7HA3zkd+1Uw9JvERHsWH/wt/8AakXR9RigVJZh6zns1wRyjx6nwqVahZp0i65bBx4d9dUU+DO6u2+D7tw6Pp3Hus9kkt9HaMHweREKkL/7jua6Pp93FfWUN1Afw5UDLnqM1w1nyfDwHgK6d6Nrpp9AaJzkwTsi58CA36n5VO6tRjqF/Teustudc3q+BsooFFVjeCiiigAooooAKKKKACiiq7XtWh0bTJb2YFgmAqD+Nj0FC5OSkoptnPfTZrF9YS6PY2yo8N12jFcHmMilAo6/56jnSFml5eVsjuFR+JOIE4iuNNmudOjU2M3apyzc3P029nbcA+Vey8UtbpzpZMS5CnlkyR7+lWq+6MXpi23dP1NyT5MFsLJi6i9tgyOUYdodiDgg7da9GmQNIo+025UEZxcqNu/qR3Zpf07UrmK0eFoZO0aVnMmeuev1qZFcySLMk0kyq8LJzKvMVLDGcZHj40xNtcMpNUK1Q7P7JENjqcrMzLpKjJ5Y4rpW+AyZR7t8VjcWmppEWgs7SZwNkF+g5tx39pt19/T31rid0t3hOo3YifI5FR1Ug5zkdr31kJ5YgIk1adbdmBkiZXPMv8QwWxuKRli5w15x6SMfckThol5cTBIkMasB/iBlXbffJ261EvdNltLprcyhnVQxKE43z+1b7DVoba4M87LEiqfX5eny91RdT1D/AMQlmjPaRShezfJBYAdcH409P3YzHtrplQ7YJ+fuaXtpF9pmqu1FTvG2/MjA5q4t9QjcKs5HxNVmplWkaQH1MkA+VE8zgqV6nuidbSRQWsKySBWyW3PTGw/WmDh4wSGeaJwxQBAAemc/oPrVHZ6fLqBXlTIAJAx3DqatOGIfs8t1zHIkVDgd2C23yaq8PzGz1ijKuTT5GJ1ZCAwIyMjNdB9Fj/8AT6hHn+NG+hH6Vzy4nXlikdlBlLNjvAzt5Y/KrTh3i0aCZvs1uJGm5ebtG8PDHxp1nujhn9NH8L1KlPx/s7XRXOdO9It3f3SW8enxEncnnICjvNNui64uoyNA8fZTKOYYOQwqq4NHoqurqteRZc0UUVEshRRRQAUUUUAFIfpGvprkw6HbKB2/K0rkZxv6o93TJp8rk3GWuPpPFd3PIgkWLlVYzkdUAz9TU61rKXXT7YKP/ZpCXp+n6teSPIIxBaqSqSSqcSEHGVPeKsE0W+e4hSeaFInbDOFJ5Nicnf3Vb3fEHLoMUIjeER20aROXYlwUwCMjYZHT31TwarcMPVuJR/uNWVmYzE6lxrs1R1GE+kalDcPHE1tPGoB7RCQCT3bn4fOtJtdSQEdivlJirD7yum6zsfiAak2k9zclx28Sci82XUDPu6dakoIrSujKXtjhRlb9esRB90xrzmv87xOff2uaYWS7J2a2Yn4ZqNdvNAQLiKLLDbA/Y0dkfuyEpyzlf+lM8l0RyvBKQdscwOa3ahZ6npskaX+m3UHNkRlwu+OuN+m/X31K+0rjBgQj/U371nJfdqQ0yNIw6F5mJHzzUO1bwycLYdjUlz8c8FT9oZfailUeJXNariWO6jSGMjs1J58beVXbCBoueVJlQkrkHK/PG/XpW+5tbe3srIRSK0VtbGTBAycu7nPkQPKhpr5GUpNeOeDCbTfubheWUoqz3KHtT/6ajHLGP8zEilvR0VJpC5XtTtyhs4AP70z8QCaW00rSZ+zS4VmuZJCMFcrt5kFz45NJmnQSw6w8skgPOkqlebfYr+9Lbxo07KYqEkn4RvYtLeyTZ25VQAdxHUfWpC7DJxWIC9oxVQOZiTgdSe+t2AK6kZ11vfLRs4Os+W2kuBH60rcqn/KP6/kKvtJumtNbtnY4XnCMSdgDsaTZbhrK3KKxBjj5FAP8R6/Uk1C05XuryCBpXVHf1znovUn5U1xXglXfmYvDPoSKWOUZjdWHipzWdInBOq20mpNBBOvZupUITj1h0wD17+lPYqpJY8PR0Wq2HcFFFFRHBWlbu3a6a1Eq9uo5jHnfHj762SDmUjmK+8HBquaScTrFe2faIH5o54xzgHuJHVT8K5oFn3Uh8acKXd5r9lrViyGKJcXcbHDYAOGUY3O/SmTReIbPV57i1h54rq2bEsEylXA7jg9xq2kYKvMxwo6k1JcMVZCFsMfg+fPSDIbUWjIN+V8eA3WlW01G7wzoqNGDjmYED3/pTX6SLy1vLxFt5lmCdpzFTkDLDG/wFID4T1UYspO4qcpPSj09FU04yQww65Pj14FPiA3T86m2upvdydjHCBIw2y2e/wB1L1vJKWDS9MYVR3Cplk5XVLcISrBt98VJTZSu6amMn2oZ9T1q/jt7ewlb8KPBC4wTjoCfD+lVlze8jiZkbJAwucnv76lapFHPpbXPaOLmGRQQDsQxUb+OwJqrXfl58kqMDNSbe4JlWlGMnzqJA1eH+NX+lePrloiEsr7b+zWhokI9mqrV45VsmWDC8rFyyghjtjGfDvqLlJHaaKLJJPg6FfW8UWgyAKSxxKHLYOcdPhStpVyXh+zOwJfnjGT3tkD6mmPX5phY20ETAK8Y5zjfoKXxp8McKg5DDfKnBqck2+CKnCLyXw+P2M9cupoFjumjLl48ROxyCeox37Zx7jS5osrvqjuxYkQsMknxFS9Yvri5vpUnkBURhFGAB1yeneT1qDo1uDfs+ciJc+Z2/elPlo13KKpk/ut/kY4zk1P06D7RewxkZBbJHiBkn8qgxLV7w6OzuJbg4yici/E/0B+dPhHXhgcdxrv7eUk9oNy2TnxrGyRrdbmcAZjgYjfvOB+tbNavJrmcK7DlT2QBWi2maG2u3XGSiruO7mz+gpzSIRSTSTJWm6mNFvrKZbKCee3X/EJBDE9cg9evdXZNB1qHU7ZS7wx3IJVoVl5tx4dCR5VxyPiR0uMzW1s69oC3NHkN0NM3BsFzea/Z3qcONZ2+XdrztGYHY5G7Hqfd3VTuzdRv/TW8abOpc6/zCijfxFFJNQ9ooorpwVuMovsN1puvwgB7SYRzED2on2OfgcfM1t9IAkm4F1prV2VxZvKhXv5RzY88Y86udVsU1HTbqyk9meJkz4ZGx8jVJwtO2qcJtaXI5p4Ue0mU/wAygrXSOLcPnaISagyiaV+YbFsg7e6sWsFt7hgxJAGFyO6rP+yev6aka6hpNzCQQEkYAh8HJxgk93fU3U7GJ4IWRJ1nGz5AIx+fWpqOrTL6q91z7E+BeI6+FOFpwvfx6bY3oukmjlTtBCjAlQegIxnoR31SW9jzyqi+0f5jgVbXmoyaHYWMSTKX5pjL2b5AHqcv0Fdis5ZVU+9OMTCPRr/VFu5beLEMDYkDOBuBzdDv0386pYTHLGsgyA3ganW80lzpIntmkcXVzKZOQ5bAREGc/A+VVC27K7LEz4ztnbHuxQ38o7KCUe1vGiQ5A6F/JzUSW4iQ4vGuUjcEBghYHzqdBbPIQuDzHYACtvE1jDYaUvb2i9s2FVyu4PU7+VGNrTlNkFYovnS6a9TULeCWMlkCbEjGfLyqm124e0EaA8sjblWU9MAj8684emVNCjZsERs4OT13Jx9ai61KupX0k6u/LgBObrgACpylqQuuiKunvKTK69WNneZpvWbcKBip/D1sTbGRVLPM/qr442Ar3SeG7jWdRhsI7tIO1BCSyKSoIUtuBv3fWmvgjT1k1nT4Qhkjt/xX5P4ggztnxIA86jHyW73kI17+Zm3WNItNNto2huZJZRO8DhkAUsgHOVI7gxxv76y05TFYLn2pGL+XQfkfnUvjIqdTjtIY+X7PEA6qMZlc87n4lmrK9QQW6RLjCgLn4VYoT40zevVasmquEuCiu95mPvrB9tPuMHBJRR55ouW/Gb4/tW+23tJjjJEsO3+/P6UyXOor1LlaZabo+n3RYOoLAFiY5SpHhkctdo4RlSbh+0aNlZFBVCPAEiuUTxlrVYogFLuiseg5dycnw2rpno9QxcJ2cZZX5S68ynIOHPT3VVujhtfTZPva/QY8DwFFFFVzZCiiigApVssaVxxd2vSHVYRcRju7Rdmx5b01HpSxx1GYLO01mNfxdMuFlyOvZn1XHy/KuojLxpG49b1rNR4P+lJ59bY70yccXCzXtp2Zyht+0BHeGP8ASls4q1Uvaef617ezJEUHIUA9c4pK4jsjrc5eW7lhIOOQQhlHu9oU7R4zvSrfJ2d5Mg6CQ12aTXJW9SdTUoeTVoiJpluLZOWROb1i8Y9Y957yPnV2ulWE34gg5ebf1XIqntITNKig49Y5+QpljHIgUV1JduEHKUpOTfkhro1qHDI8qEd6tuKpuKLVrpobSSaYwxjnJ5iSxORvk46eHjTMDvS9xC7FpBGSHYBVPgTtRKKzCUJOM04+dFOUJawmzhdmjVy5z4msoS3KpPJgHfDUyWvDtrbWhYxpyqvMxZQSSPEmpC6HpTIhMb8wA9ZJDjPzpPY0a6a53kqdPlkSdVVWikCEofFSCDj5/WrGFGQ5UlSO9TirKz0iFnLxc/LGojHMxPvP6fKpX3WMd9OhHFpl9a5zs9vhELTozJexl8sQediT1wM7+eKm6kdkFbYrUWoZid3HKM+H/wCAqNqDZYDwFPj5KU9jW0/JRXJ/Gb4/tUuxcLbSZ6tIg+WTUO4P4zfGpFv/AOWPumH/ABaofIyDzGT9Qc/dzjPXb6Guoejgk8I2mf5n/wCRrlN2S1p2S7l3wB/tauq+jjbhS2GQcPJuOntmk9Qav0x7b+wz0UUVUN0KKKKAClPj+51AW1rp2mwrKb5ykytj+725tzsOtNlJ3pAt5Lg2JUR9kokDdo4UZJXA9/ToPCpR8i7XkRH0/twbmC7JMttO1uA0vOQi4C/DbuqQcVB0qFoxcuVYF52bBBHfUw7Vbj4POXvbGZ82KhXOn29xK0rhg7dSDUrqKO6pNCX+pGtbKK15uQs2f5u6t9e15ig4BON6ob9lbUUVunOPoKvT0qj7GK71G7WW5jt2igaWF5DhS6lfV8xzDzFRk8JUx7rYoYZTEthzPyhcqMHp7Q61KjFnOmWhiKkb45Vz570lNr6yWz27Sdi3MvtHGDkdTjFNFvaXIsxdbPbuvN2sM4KhepO46VFvTYhqiRZbxLS4mhtowsYfoH5t8eNA1ZvCqp37R2kwwDHIDdcV58KcvBgXWz9SXPyXpu0nWJmO+D17t6jXqsxLqMoBgsKgxHbFWOnaXfam3ZWULyE9cHAHxPdU00lyKbna+1LWLlxInbH1lySds1Jt2Atj/wBzP0/rU6+4D4kZ5O10UyxZ7pI2B8ubP0qO+ia7ZRKkmlXaIgwB9nJAHkKQrFpffTTUVqe/4MWjluhFHCrMzSY9X4V1X0aTINEksY8uLSQgy9zFiSQPhXPeG9M1TU7z7vjtmtw5zLM0RUonf1rsmk6db6XYx2lpGEjQeZPeT4k0u6cZLgu/TKZqfd8ImUUUVWNwKKKKAA9K5zxLwnrmo6tPdxm3ni7QtAsj+sgPcMj9a6NRgVKMnFiL6I3RUZNr/ByKTROKLfdtMcjwQow+QaoE9rrUMnNNp90h8BExH612yjFM9ZlGX0qL8TZws6g0TctxGUbwcEH61sXUYG7iPeK7a8MUgIeNGB6gqDUGfQdIuP77TLRvf2Kg/lUvXX2ES+k2fE/6ORrdwE/3w8xj863RyROCRMmw8d66PPwXw/N109U/7bMv5Gq+59HejS/3Ul3D/okB/wCQNS9aLFf8Z1EXqx/uxE7XOwVvlSvfAPqEqlpMcxGY8g/OuqyejWL/AANUlB7g8YP5YqIPRpcNKBLqcfZk7lYvWx7snrRKyL+Rcei6mEt7f7Oc6fAlrcqLZneQZxGQsoORvtjerP7z5EaGS3s8EEMhg5Nj1GxHjXZNA4a0vQYeWwtgJCMPM+8j/E/p0qzltreYYlgjceDIDS/Vz4NBdDdmufJwBnBJMcccad0aZwo8BU3SNKvdZuGg0+HtHReZiWChR03JrsU3DWhznMmlWefFYgp+lbNL0LTdJlll0+2WFpQA+CTkDOPzNS9fgQvpMnPZvgTdC9H8hIk1mUKB/gwtkn4t+1PVlZ21lAILWFIox0VFxUmilSslLyadHSVUL2L/AGFBooqBZPAo8N69oooAKKKKACiiigAooooAKKKKACiiigAooooOfIUUUUM78BRRRQC8BRRRQAUUUUAFFFFABRRRQAUUUUAf/9k="/>
          <p:cNvSpPr>
            <a:spLocks noChangeAspect="1" noChangeArrowheads="1"/>
          </p:cNvSpPr>
          <p:nvPr/>
        </p:nvSpPr>
        <p:spPr bwMode="auto">
          <a:xfrm>
            <a:off x="63500" y="-668338"/>
            <a:ext cx="165735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sp>
        <p:nvSpPr>
          <p:cNvPr id="20515" name="AutoShape 4" descr="data:image/jpeg;base64,/9j/4AAQSkZJRgABAQAAAQABAAD/2wBDAAkGBwgHBgkIBwgKCgkLDRYPDQwMDRsUFRAWIB0iIiAdHx8kKDQsJCYxJx8fLT0tMTU3Ojo6Iys/RD84QzQ5Ojf/2wBDAQoKCg0MDRoPDxo3JR8lNzc3Nzc3Nzc3Nzc3Nzc3Nzc3Nzc3Nzc3Nzc3Nzc3Nzc3Nzc3Nzc3Nzc3Nzc3Nzc3Nzf/wAARCACTALEDASIAAhEBAxEB/8QAHAAAAgIDAQEAAAAAAAAAAAAAAAYEBQIDBwEI/8QAQhAAAgEDAgMEBwYDBwIHAAAAAQIDAAQRBSEGEjETQVGBByIyYXGRoRQVI7HB0UJS4RYzQ2JygrIkcyU0U5KT0vD/xAAaAQACAwEBAAAAAAAAAAAAAAAAAwIEBQEG/8QALBEAAgMAAQMDAgYCAwAAAAAAAAECAxEhBBIxEyJBBVEUMmGBkaFx0RVSsf/aAAwDAQACEQMRAD8A7fRRRQAUUUE4oAKKjSX9vFOsDv65YKcAkKT0BPQE91SaACivGIUZPSvA4PQg/CgBT1r0haPo2rXGm3cN689uyLIYolZcsoYY9bPQjurCz9Imj3sojtrPVJHZiihbQnLAZIG/UClPUNI07WPSLxV96SLHFZC1l5zLyBSY0AycHbY93hVZqEUfBvFmn3kEjX1ndwNcR28UpG5ABZSoG2AN8b829T7Bfdj/AEOn3PF1jZoj3trqVvG7KoeS0bGScDJ7t6ttO1G11KJpbOUSIp5WOCMHGcVyjW+OouI7JdMg0+SAyXEUhlaXmUhHDYG3up49Hgxpd2cDe5PT/Qtd7Pbol3P1owXh6NVFeZ91e0stBRWDypG6o7qrP7IJ3b4VnmgAooooAKKKKACiiigAooooAKKKKACiiigCk1tri0sZWgthKxnSQMGCj21O/v2xS/ecd3Ed2bNba0iuUR3kR7ksyqoIJxyjYMNz7jVr6QL6Sw0ImNA3bSLGSWIC9/Qdc4xv0zmkR9ds5m559BWQkk8xKsSfHdabGDa0r2311PJPBp1DWrrUtI7K+0RZFZAxK3AZQ2Njjl6b99UPDvFlhok0luLOFr2R1j7OK6RfcqBT35PmTUJ9X0mRSs/D68pGCOzjORWtbvhztO0/s2ocEMHFvECCNwc5qXpvBP4ynfzIr+KrbX14p1DXorZ9Nh1ApG0d52ZWULGo5SHBU+wTjzqnng12aeS5mntppWtxbIe0gCxRdyIowFGPCnGfWdHvEVbrTbuZQchZMMAfHBfasFuuHcY+65V8sfQNXVBfJB9Wt9sl/Im2VtfWs1skqRckchZES4h5nyRtu/iPn8d+j6Nrcmn6Nd2V1outRmRy5mgEY5RgDY9oD3VUFuFTLHK1jIJI2DI/rZUg5BHrbb1ZS8SaZJE0Ml3qJRgVZe1mOQRjxrrTawIWVdynJrV+pH4d4hXTb57i/t9YmO6xqHRl36kgy9em2NvGmUekCBLmSGbSNQ5APUliVXVzvnbmBpSjm4XQqVW5AU5AIlOD51W8W3Wjy6OGsVnkurZi8AkEnLHk5dt+/qfGluBYV8fhr+Rm4o4xX7yiOlFJJFhaRucBjG6gsq7HA3zkd+1Uw9JvERHsWH/wt/8AakXR9RigVJZh6zns1wRyjx6nwqVahZp0i65bBx4d9dUU+DO6u2+D7tw6Pp3Hus9kkt9HaMHweREKkL/7jua6Pp93FfWUN1Afw5UDLnqM1w1nyfDwHgK6d6Nrpp9AaJzkwTsi58CA36n5VO6tRjqF/Teustudc3q+BsooFFVjeCiiigAooooAKKKKACiiq7XtWh0bTJb2YFgmAqD+Nj0FC5OSkoptnPfTZrF9YS6PY2yo8N12jFcHmMilAo6/56jnSFml5eVsjuFR+JOIE4iuNNmudOjU2M3apyzc3P029nbcA+Vey8UtbpzpZMS5CnlkyR7+lWq+6MXpi23dP1NyT5MFsLJi6i9tgyOUYdodiDgg7da9GmQNIo+025UEZxcqNu/qR3Zpf07UrmK0eFoZO0aVnMmeuev1qZFcySLMk0kyq8LJzKvMVLDGcZHj40xNtcMpNUK1Q7P7JENjqcrMzLpKjJ5Y4rpW+AyZR7t8VjcWmppEWgs7SZwNkF+g5tx39pt19/T31rid0t3hOo3YifI5FR1Ug5zkdr31kJ5YgIk1adbdmBkiZXPMv8QwWxuKRli5w15x6SMfckThol5cTBIkMasB/iBlXbffJ261EvdNltLprcyhnVQxKE43z+1b7DVoba4M87LEiqfX5eny91RdT1D/AMQlmjPaRShezfJBYAdcH409P3YzHtrplQ7YJ+fuaXtpF9pmqu1FTvG2/MjA5q4t9QjcKs5HxNVmplWkaQH1MkA+VE8zgqV6nuidbSRQWsKySBWyW3PTGw/WmDh4wSGeaJwxQBAAemc/oPrVHZ6fLqBXlTIAJAx3DqatOGIfs8t1zHIkVDgd2C23yaq8PzGz1ijKuTT5GJ1ZCAwIyMjNdB9Fj/8AT6hHn+NG+hH6Vzy4nXlikdlBlLNjvAzt5Y/KrTh3i0aCZvs1uJGm5ebtG8PDHxp1nujhn9NH8L1KlPx/s7XRXOdO9It3f3SW8enxEncnnICjvNNui64uoyNA8fZTKOYYOQwqq4NHoqurqteRZc0UUVEshRRRQAUUUUAFIfpGvprkw6HbKB2/K0rkZxv6o93TJp8rk3GWuPpPFd3PIgkWLlVYzkdUAz9TU61rKXXT7YKP/ZpCXp+n6teSPIIxBaqSqSSqcSEHGVPeKsE0W+e4hSeaFInbDOFJ5Nicnf3Vb3fEHLoMUIjeER20aROXYlwUwCMjYZHT31TwarcMPVuJR/uNWVmYzE6lxrs1R1GE+kalDcPHE1tPGoB7RCQCT3bn4fOtJtdSQEdivlJirD7yum6zsfiAak2k9zclx28Sci82XUDPu6dakoIrSujKXtjhRlb9esRB90xrzmv87xOff2uaYWS7J2a2Yn4ZqNdvNAQLiKLLDbA/Y0dkfuyEpyzlf+lM8l0RyvBKQdscwOa3ahZ6npskaX+m3UHNkRlwu+OuN+m/X31K+0rjBgQj/U371nJfdqQ0yNIw6F5mJHzzUO1bwycLYdjUlz8c8FT9oZfailUeJXNariWO6jSGMjs1J58beVXbCBoueVJlQkrkHK/PG/XpW+5tbe3srIRSK0VtbGTBAycu7nPkQPKhpr5GUpNeOeDCbTfubheWUoqz3KHtT/6ajHLGP8zEilvR0VJpC5XtTtyhs4AP70z8QCaW00rSZ+zS4VmuZJCMFcrt5kFz45NJmnQSw6w8skgPOkqlebfYr+9Lbxo07KYqEkn4RvYtLeyTZ25VQAdxHUfWpC7DJxWIC9oxVQOZiTgdSe+t2AK6kZ11vfLRs4Os+W2kuBH60rcqn/KP6/kKvtJumtNbtnY4XnCMSdgDsaTZbhrK3KKxBjj5FAP8R6/Uk1C05XuryCBpXVHf1znovUn5U1xXglXfmYvDPoSKWOUZjdWHipzWdInBOq20mpNBBOvZupUITj1h0wD17+lPYqpJY8PR0Wq2HcFFFFRHBWlbu3a6a1Eq9uo5jHnfHj762SDmUjmK+8HBquaScTrFe2faIH5o54xzgHuJHVT8K5oFn3Uh8acKXd5r9lrViyGKJcXcbHDYAOGUY3O/SmTReIbPV57i1h54rq2bEsEylXA7jg9xq2kYKvMxwo6k1JcMVZCFsMfg+fPSDIbUWjIN+V8eA3WlW01G7wzoqNGDjmYED3/pTX6SLy1vLxFt5lmCdpzFTkDLDG/wFID4T1UYspO4qcpPSj09FU04yQww65Pj14FPiA3T86m2upvdydjHCBIw2y2e/wB1L1vJKWDS9MYVR3Cplk5XVLcISrBt98VJTZSu6amMn2oZ9T1q/jt7ewlb8KPBC4wTjoCfD+lVlze8jiZkbJAwucnv76lapFHPpbXPaOLmGRQQDsQxUb+OwJqrXfl58kqMDNSbe4JlWlGMnzqJA1eH+NX+lePrloiEsr7b+zWhokI9mqrV45VsmWDC8rFyyghjtjGfDvqLlJHaaKLJJPg6FfW8UWgyAKSxxKHLYOcdPhStpVyXh+zOwJfnjGT3tkD6mmPX5phY20ETAK8Y5zjfoKXxp8McKg5DDfKnBqck2+CKnCLyXw+P2M9cupoFjumjLl48ROxyCeox37Zx7jS5osrvqjuxYkQsMknxFS9Yvri5vpUnkBURhFGAB1yeneT1qDo1uDfs+ciJc+Z2/elPlo13KKpk/ut/kY4zk1P06D7RewxkZBbJHiBkn8qgxLV7w6OzuJbg4yici/E/0B+dPhHXhgcdxrv7eUk9oNy2TnxrGyRrdbmcAZjgYjfvOB+tbNavJrmcK7DlT2QBWi2maG2u3XGSiruO7mz+gpzSIRSTSTJWm6mNFvrKZbKCee3X/EJBDE9cg9evdXZNB1qHU7ZS7wx3IJVoVl5tx4dCR5VxyPiR0uMzW1s69oC3NHkN0NM3BsFzea/Z3qcONZ2+XdrztGYHY5G7Hqfd3VTuzdRv/TW8abOpc6/zCijfxFFJNQ9ooorpwVuMovsN1puvwgB7SYRzED2on2OfgcfM1t9IAkm4F1prV2VxZvKhXv5RzY88Y86udVsU1HTbqyk9meJkz4ZGx8jVJwtO2qcJtaXI5p4Ue0mU/wAygrXSOLcPnaISagyiaV+YbFsg7e6sWsFt7hgxJAGFyO6rP+yev6aka6hpNzCQQEkYAh8HJxgk93fU3U7GJ4IWRJ1nGz5AIx+fWpqOrTL6q91z7E+BeI6+FOFpwvfx6bY3oukmjlTtBCjAlQegIxnoR31SW9jzyqi+0f5jgVbXmoyaHYWMSTKX5pjL2b5AHqcv0Fdis5ZVU+9OMTCPRr/VFu5beLEMDYkDOBuBzdDv0386pYTHLGsgyA3ganW80lzpIntmkcXVzKZOQ5bAREGc/A+VVC27K7LEz4ztnbHuxQ38o7KCUe1vGiQ5A6F/JzUSW4iQ4vGuUjcEBghYHzqdBbPIQuDzHYACtvE1jDYaUvb2i9s2FVyu4PU7+VGNrTlNkFYovnS6a9TULeCWMlkCbEjGfLyqm124e0EaA8sjblWU9MAj8684emVNCjZsERs4OT13Jx9ai61KupX0k6u/LgBObrgACpylqQuuiKunvKTK69WNneZpvWbcKBip/D1sTbGRVLPM/qr442Ar3SeG7jWdRhsI7tIO1BCSyKSoIUtuBv3fWmvgjT1k1nT4Qhkjt/xX5P4ggztnxIA86jHyW73kI17+Zm3WNItNNto2huZJZRO8DhkAUsgHOVI7gxxv76y05TFYLn2pGL+XQfkfnUvjIqdTjtIY+X7PEA6qMZlc87n4lmrK9QQW6RLjCgLn4VYoT40zevVasmquEuCiu95mPvrB9tPuMHBJRR55ouW/Gb4/tW+23tJjjJEsO3+/P6UyXOor1LlaZabo+n3RYOoLAFiY5SpHhkctdo4RlSbh+0aNlZFBVCPAEiuUTxlrVYogFLuiseg5dycnw2rpno9QxcJ2cZZX5S68ynIOHPT3VVujhtfTZPva/QY8DwFFFFVzZCiiigApVssaVxxd2vSHVYRcRju7Rdmx5b01HpSxx1GYLO01mNfxdMuFlyOvZn1XHy/KuojLxpG49b1rNR4P+lJ59bY70yccXCzXtp2Zyht+0BHeGP8ASls4q1Uvaef617ezJEUHIUA9c4pK4jsjrc5eW7lhIOOQQhlHu9oU7R4zvSrfJ2d5Mg6CQ12aTXJW9SdTUoeTVoiJpluLZOWROb1i8Y9Y957yPnV2ulWE34gg5ebf1XIqntITNKig49Y5+QpljHIgUV1JduEHKUpOTfkhro1qHDI8qEd6tuKpuKLVrpobSSaYwxjnJ5iSxORvk46eHjTMDvS9xC7FpBGSHYBVPgTtRKKzCUJOM04+dFOUJawmzhdmjVy5z4msoS3KpPJgHfDUyWvDtrbWhYxpyqvMxZQSSPEmpC6HpTIhMb8wA9ZJDjPzpPY0a6a53kqdPlkSdVVWikCEofFSCDj5/WrGFGQ5UlSO9TirKz0iFnLxc/LGojHMxPvP6fKpX3WMd9OhHFpl9a5zs9vhELTozJexl8sQediT1wM7+eKm6kdkFbYrUWoZid3HKM+H/wCAqNqDZYDwFPj5KU9jW0/JRXJ/Gb4/tUuxcLbSZ6tIg+WTUO4P4zfGpFv/AOWPumH/ABaofIyDzGT9Qc/dzjPXb6Guoejgk8I2mf5n/wCRrlN2S1p2S7l3wB/tauq+jjbhS2GQcPJuOntmk9Qav0x7b+wz0UUVUN0KKKKAClPj+51AW1rp2mwrKb5ykytj+725tzsOtNlJ3pAt5Lg2JUR9kokDdo4UZJXA9/ToPCpR8i7XkRH0/twbmC7JMttO1uA0vOQi4C/DbuqQcVB0qFoxcuVYF52bBBHfUw7Vbj4POXvbGZ82KhXOn29xK0rhg7dSDUrqKO6pNCX+pGtbKK15uQs2f5u6t9e15ig4BON6ob9lbUUVunOPoKvT0qj7GK71G7WW5jt2igaWF5DhS6lfV8xzDzFRk8JUx7rYoYZTEthzPyhcqMHp7Q61KjFnOmWhiKkb45Vz570lNr6yWz27Sdi3MvtHGDkdTjFNFvaXIsxdbPbuvN2sM4KhepO46VFvTYhqiRZbxLS4mhtowsYfoH5t8eNA1ZvCqp37R2kwwDHIDdcV58KcvBgXWz9SXPyXpu0nWJmO+D17t6jXqsxLqMoBgsKgxHbFWOnaXfam3ZWULyE9cHAHxPdU00lyKbna+1LWLlxInbH1lySds1Jt2Atj/wBzP0/rU6+4D4kZ5O10UyxZ7pI2B8ubP0qO+ia7ZRKkmlXaIgwB9nJAHkKQrFpffTTUVqe/4MWjluhFHCrMzSY9X4V1X0aTINEksY8uLSQgy9zFiSQPhXPeG9M1TU7z7vjtmtw5zLM0RUonf1rsmk6db6XYx2lpGEjQeZPeT4k0u6cZLgu/TKZqfd8ImUUUVWNwKKKKAA9K5zxLwnrmo6tPdxm3ni7QtAsj+sgPcMj9a6NRgVKMnFiL6I3RUZNr/ByKTROKLfdtMcjwQow+QaoE9rrUMnNNp90h8BExH612yjFM9ZlGX0qL8TZws6g0TctxGUbwcEH61sXUYG7iPeK7a8MUgIeNGB6gqDUGfQdIuP77TLRvf2Kg/lUvXX2ES+k2fE/6ORrdwE/3w8xj863RyROCRMmw8d66PPwXw/N109U/7bMv5Gq+59HejS/3Ul3D/okB/wCQNS9aLFf8Z1EXqx/uxE7XOwVvlSvfAPqEqlpMcxGY8g/OuqyejWL/AANUlB7g8YP5YqIPRpcNKBLqcfZk7lYvWx7snrRKyL+Rcei6mEt7f7Oc6fAlrcqLZneQZxGQsoORvtjerP7z5EaGS3s8EEMhg5Nj1GxHjXZNA4a0vQYeWwtgJCMPM+8j/E/p0qzltreYYlgjceDIDS/Vz4NBdDdmufJwBnBJMcccad0aZwo8BU3SNKvdZuGg0+HtHReZiWChR03JrsU3DWhznMmlWefFYgp+lbNL0LTdJlll0+2WFpQA+CTkDOPzNS9fgQvpMnPZvgTdC9H8hIk1mUKB/gwtkn4t+1PVlZ21lAILWFIox0VFxUmilSslLyadHSVUL2L/AGFBooqBZPAo8N69oooAKKKKACiiigAooooAKKKKACiiigAooooOfIUUUUM78BRRRQC8BRRRQAUUUUAFFFFABRRRQAUUUUAf/9k="/>
          <p:cNvSpPr>
            <a:spLocks noChangeAspect="1" noChangeArrowheads="1"/>
          </p:cNvSpPr>
          <p:nvPr/>
        </p:nvSpPr>
        <p:spPr bwMode="auto">
          <a:xfrm>
            <a:off x="63500" y="-668338"/>
            <a:ext cx="165735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graphicFrame>
        <p:nvGraphicFramePr>
          <p:cNvPr id="6" name="Diagram 5"/>
          <p:cNvGraphicFramePr/>
          <p:nvPr>
            <p:extLst>
              <p:ext uri="{D42A27DB-BD31-4B8C-83A1-F6EECF244321}">
                <p14:modId xmlns:p14="http://schemas.microsoft.com/office/powerpoint/2010/main" val="2517399411"/>
              </p:ext>
            </p:extLst>
          </p:nvPr>
        </p:nvGraphicFramePr>
        <p:xfrm>
          <a:off x="533400" y="1524000"/>
          <a:ext cx="8381999"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711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graphicEl>
                                              <a:dgm id="{B96D4020-D82E-46EB-BC33-B414AA4996A5}"/>
                                            </p:graphicEl>
                                          </p:spTgt>
                                        </p:tgtEl>
                                        <p:attrNameLst>
                                          <p:attrName>style.visibility</p:attrName>
                                        </p:attrNameLst>
                                      </p:cBhvr>
                                      <p:to>
                                        <p:strVal val="visible"/>
                                      </p:to>
                                    </p:set>
                                    <p:anim calcmode="lin" valueType="num">
                                      <p:cBhvr>
                                        <p:cTn id="7" dur="500" fill="hold"/>
                                        <p:tgtEl>
                                          <p:spTgt spid="6">
                                            <p:graphicEl>
                                              <a:dgm id="{B96D4020-D82E-46EB-BC33-B414AA4996A5}"/>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B96D4020-D82E-46EB-BC33-B414AA4996A5}"/>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B96D4020-D82E-46EB-BC33-B414AA4996A5}"/>
                                            </p:graphicEl>
                                          </p:spTgt>
                                        </p:tgtEl>
                                      </p:cBhvr>
                                    </p:animEffect>
                                    <p:anim calcmode="lin" valueType="num">
                                      <p:cBhvr>
                                        <p:cTn id="10" dur="500" fill="hold"/>
                                        <p:tgtEl>
                                          <p:spTgt spid="6">
                                            <p:graphicEl>
                                              <a:dgm id="{B96D4020-D82E-46EB-BC33-B414AA4996A5}"/>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dgm id="{B96D4020-D82E-46EB-BC33-B414AA4996A5}"/>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graphicEl>
                                              <a:dgm id="{67289DB0-0549-4D19-8B4F-736531558068}"/>
                                            </p:graphicEl>
                                          </p:spTgt>
                                        </p:tgtEl>
                                        <p:attrNameLst>
                                          <p:attrName>style.visibility</p:attrName>
                                        </p:attrNameLst>
                                      </p:cBhvr>
                                      <p:to>
                                        <p:strVal val="visible"/>
                                      </p:to>
                                    </p:set>
                                    <p:anim calcmode="lin" valueType="num">
                                      <p:cBhvr>
                                        <p:cTn id="14" dur="500" fill="hold"/>
                                        <p:tgtEl>
                                          <p:spTgt spid="6">
                                            <p:graphicEl>
                                              <a:dgm id="{67289DB0-0549-4D19-8B4F-736531558068}"/>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67289DB0-0549-4D19-8B4F-736531558068}"/>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67289DB0-0549-4D19-8B4F-736531558068}"/>
                                            </p:graphicEl>
                                          </p:spTgt>
                                        </p:tgtEl>
                                      </p:cBhvr>
                                    </p:animEffect>
                                    <p:anim calcmode="lin" valueType="num">
                                      <p:cBhvr>
                                        <p:cTn id="17" dur="500" fill="hold"/>
                                        <p:tgtEl>
                                          <p:spTgt spid="6">
                                            <p:graphicEl>
                                              <a:dgm id="{67289DB0-0549-4D19-8B4F-736531558068}"/>
                                            </p:graphicEl>
                                          </p:spTgt>
                                        </p:tgtEl>
                                        <p:attrNameLst>
                                          <p:attrName>ppt_x</p:attrName>
                                        </p:attrNameLst>
                                      </p:cBhvr>
                                      <p:tavLst>
                                        <p:tav tm="0">
                                          <p:val>
                                            <p:fltVal val="0.5"/>
                                          </p:val>
                                        </p:tav>
                                        <p:tav tm="100000">
                                          <p:val>
                                            <p:strVal val="#ppt_x"/>
                                          </p:val>
                                        </p:tav>
                                      </p:tavLst>
                                    </p:anim>
                                    <p:anim calcmode="lin" valueType="num">
                                      <p:cBhvr>
                                        <p:cTn id="18" dur="500" fill="hold"/>
                                        <p:tgtEl>
                                          <p:spTgt spid="6">
                                            <p:graphicEl>
                                              <a:dgm id="{67289DB0-0549-4D19-8B4F-736531558068}"/>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6">
                                            <p:graphicEl>
                                              <a:dgm id="{E49C0DCF-5D02-47B1-940D-492CE6934914}"/>
                                            </p:graphicEl>
                                          </p:spTgt>
                                        </p:tgtEl>
                                        <p:attrNameLst>
                                          <p:attrName>style.visibility</p:attrName>
                                        </p:attrNameLst>
                                      </p:cBhvr>
                                      <p:to>
                                        <p:strVal val="visible"/>
                                      </p:to>
                                    </p:set>
                                    <p:anim calcmode="lin" valueType="num">
                                      <p:cBhvr>
                                        <p:cTn id="23" dur="500" fill="hold"/>
                                        <p:tgtEl>
                                          <p:spTgt spid="6">
                                            <p:graphicEl>
                                              <a:dgm id="{E49C0DCF-5D02-47B1-940D-492CE6934914}"/>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dgm id="{E49C0DCF-5D02-47B1-940D-492CE6934914}"/>
                                            </p:graphicEl>
                                          </p:spTgt>
                                        </p:tgtEl>
                                        <p:attrNameLst>
                                          <p:attrName>ppt_h</p:attrName>
                                        </p:attrNameLst>
                                      </p:cBhvr>
                                      <p:tavLst>
                                        <p:tav tm="0">
                                          <p:val>
                                            <p:fltVal val="0"/>
                                          </p:val>
                                        </p:tav>
                                        <p:tav tm="100000">
                                          <p:val>
                                            <p:strVal val="#ppt_h"/>
                                          </p:val>
                                        </p:tav>
                                      </p:tavLst>
                                    </p:anim>
                                    <p:animEffect transition="in" filter="fade">
                                      <p:cBhvr>
                                        <p:cTn id="25" dur="500"/>
                                        <p:tgtEl>
                                          <p:spTgt spid="6">
                                            <p:graphicEl>
                                              <a:dgm id="{E49C0DCF-5D02-47B1-940D-492CE6934914}"/>
                                            </p:graphicEl>
                                          </p:spTgt>
                                        </p:tgtEl>
                                      </p:cBhvr>
                                    </p:animEffect>
                                    <p:anim calcmode="lin" valueType="num">
                                      <p:cBhvr>
                                        <p:cTn id="26" dur="500" fill="hold"/>
                                        <p:tgtEl>
                                          <p:spTgt spid="6">
                                            <p:graphicEl>
                                              <a:dgm id="{E49C0DCF-5D02-47B1-940D-492CE6934914}"/>
                                            </p:graphicEl>
                                          </p:spTgt>
                                        </p:tgtEl>
                                        <p:attrNameLst>
                                          <p:attrName>ppt_x</p:attrName>
                                        </p:attrNameLst>
                                      </p:cBhvr>
                                      <p:tavLst>
                                        <p:tav tm="0">
                                          <p:val>
                                            <p:fltVal val="0.5"/>
                                          </p:val>
                                        </p:tav>
                                        <p:tav tm="100000">
                                          <p:val>
                                            <p:strVal val="#ppt_x"/>
                                          </p:val>
                                        </p:tav>
                                      </p:tavLst>
                                    </p:anim>
                                    <p:anim calcmode="lin" valueType="num">
                                      <p:cBhvr>
                                        <p:cTn id="27" dur="500" fill="hold"/>
                                        <p:tgtEl>
                                          <p:spTgt spid="6">
                                            <p:graphicEl>
                                              <a:dgm id="{E49C0DCF-5D02-47B1-940D-492CE6934914}"/>
                                            </p:graphicEl>
                                          </p:spTgt>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6">
                                            <p:graphicEl>
                                              <a:dgm id="{E56C88E1-9E5D-49F1-874F-DF6322A0BE7C}"/>
                                            </p:graphicEl>
                                          </p:spTgt>
                                        </p:tgtEl>
                                        <p:attrNameLst>
                                          <p:attrName>style.visibility</p:attrName>
                                        </p:attrNameLst>
                                      </p:cBhvr>
                                      <p:to>
                                        <p:strVal val="visible"/>
                                      </p:to>
                                    </p:set>
                                    <p:anim calcmode="lin" valueType="num">
                                      <p:cBhvr>
                                        <p:cTn id="30" dur="500" fill="hold"/>
                                        <p:tgtEl>
                                          <p:spTgt spid="6">
                                            <p:graphicEl>
                                              <a:dgm id="{E56C88E1-9E5D-49F1-874F-DF6322A0BE7C}"/>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E56C88E1-9E5D-49F1-874F-DF6322A0BE7C}"/>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E56C88E1-9E5D-49F1-874F-DF6322A0BE7C}"/>
                                            </p:graphicEl>
                                          </p:spTgt>
                                        </p:tgtEl>
                                      </p:cBhvr>
                                    </p:animEffect>
                                    <p:anim calcmode="lin" valueType="num">
                                      <p:cBhvr>
                                        <p:cTn id="33" dur="500" fill="hold"/>
                                        <p:tgtEl>
                                          <p:spTgt spid="6">
                                            <p:graphicEl>
                                              <a:dgm id="{E56C88E1-9E5D-49F1-874F-DF6322A0BE7C}"/>
                                            </p:graphicEl>
                                          </p:spTgt>
                                        </p:tgtEl>
                                        <p:attrNameLst>
                                          <p:attrName>ppt_x</p:attrName>
                                        </p:attrNameLst>
                                      </p:cBhvr>
                                      <p:tavLst>
                                        <p:tav tm="0">
                                          <p:val>
                                            <p:fltVal val="0.5"/>
                                          </p:val>
                                        </p:tav>
                                        <p:tav tm="100000">
                                          <p:val>
                                            <p:strVal val="#ppt_x"/>
                                          </p:val>
                                        </p:tav>
                                      </p:tavLst>
                                    </p:anim>
                                    <p:anim calcmode="lin" valueType="num">
                                      <p:cBhvr>
                                        <p:cTn id="34" dur="500" fill="hold"/>
                                        <p:tgtEl>
                                          <p:spTgt spid="6">
                                            <p:graphicEl>
                                              <a:dgm id="{E56C88E1-9E5D-49F1-874F-DF6322A0BE7C}"/>
                                            </p:graphic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6">
                                            <p:graphicEl>
                                              <a:dgm id="{BFFABB3A-D7FC-46A7-B95B-BD39A2611581}"/>
                                            </p:graphicEl>
                                          </p:spTgt>
                                        </p:tgtEl>
                                        <p:attrNameLst>
                                          <p:attrName>style.visibility</p:attrName>
                                        </p:attrNameLst>
                                      </p:cBhvr>
                                      <p:to>
                                        <p:strVal val="visible"/>
                                      </p:to>
                                    </p:set>
                                    <p:anim calcmode="lin" valueType="num">
                                      <p:cBhvr>
                                        <p:cTn id="39" dur="500" fill="hold"/>
                                        <p:tgtEl>
                                          <p:spTgt spid="6">
                                            <p:graphicEl>
                                              <a:dgm id="{BFFABB3A-D7FC-46A7-B95B-BD39A2611581}"/>
                                            </p:graphicEl>
                                          </p:spTgt>
                                        </p:tgtEl>
                                        <p:attrNameLst>
                                          <p:attrName>ppt_w</p:attrName>
                                        </p:attrNameLst>
                                      </p:cBhvr>
                                      <p:tavLst>
                                        <p:tav tm="0">
                                          <p:val>
                                            <p:fltVal val="0"/>
                                          </p:val>
                                        </p:tav>
                                        <p:tav tm="100000">
                                          <p:val>
                                            <p:strVal val="#ppt_w"/>
                                          </p:val>
                                        </p:tav>
                                      </p:tavLst>
                                    </p:anim>
                                    <p:anim calcmode="lin" valueType="num">
                                      <p:cBhvr>
                                        <p:cTn id="40" dur="500" fill="hold"/>
                                        <p:tgtEl>
                                          <p:spTgt spid="6">
                                            <p:graphicEl>
                                              <a:dgm id="{BFFABB3A-D7FC-46A7-B95B-BD39A2611581}"/>
                                            </p:graphicEl>
                                          </p:spTgt>
                                        </p:tgtEl>
                                        <p:attrNameLst>
                                          <p:attrName>ppt_h</p:attrName>
                                        </p:attrNameLst>
                                      </p:cBhvr>
                                      <p:tavLst>
                                        <p:tav tm="0">
                                          <p:val>
                                            <p:fltVal val="0"/>
                                          </p:val>
                                        </p:tav>
                                        <p:tav tm="100000">
                                          <p:val>
                                            <p:strVal val="#ppt_h"/>
                                          </p:val>
                                        </p:tav>
                                      </p:tavLst>
                                    </p:anim>
                                    <p:animEffect transition="in" filter="fade">
                                      <p:cBhvr>
                                        <p:cTn id="41" dur="500"/>
                                        <p:tgtEl>
                                          <p:spTgt spid="6">
                                            <p:graphicEl>
                                              <a:dgm id="{BFFABB3A-D7FC-46A7-B95B-BD39A2611581}"/>
                                            </p:graphicEl>
                                          </p:spTgt>
                                        </p:tgtEl>
                                      </p:cBhvr>
                                    </p:animEffect>
                                    <p:anim calcmode="lin" valueType="num">
                                      <p:cBhvr>
                                        <p:cTn id="42" dur="500" fill="hold"/>
                                        <p:tgtEl>
                                          <p:spTgt spid="6">
                                            <p:graphicEl>
                                              <a:dgm id="{BFFABB3A-D7FC-46A7-B95B-BD39A2611581}"/>
                                            </p:graphicEl>
                                          </p:spTgt>
                                        </p:tgtEl>
                                        <p:attrNameLst>
                                          <p:attrName>ppt_x</p:attrName>
                                        </p:attrNameLst>
                                      </p:cBhvr>
                                      <p:tavLst>
                                        <p:tav tm="0">
                                          <p:val>
                                            <p:fltVal val="0.5"/>
                                          </p:val>
                                        </p:tav>
                                        <p:tav tm="100000">
                                          <p:val>
                                            <p:strVal val="#ppt_x"/>
                                          </p:val>
                                        </p:tav>
                                      </p:tavLst>
                                    </p:anim>
                                    <p:anim calcmode="lin" valueType="num">
                                      <p:cBhvr>
                                        <p:cTn id="43" dur="500" fill="hold"/>
                                        <p:tgtEl>
                                          <p:spTgt spid="6">
                                            <p:graphicEl>
                                              <a:dgm id="{BFFABB3A-D7FC-46A7-B95B-BD39A2611581}"/>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6">
                                            <p:graphicEl>
                                              <a:dgm id="{01482426-FC81-4EEF-9CE1-FE2F9BCF36D7}"/>
                                            </p:graphicEl>
                                          </p:spTgt>
                                        </p:tgtEl>
                                        <p:attrNameLst>
                                          <p:attrName>style.visibility</p:attrName>
                                        </p:attrNameLst>
                                      </p:cBhvr>
                                      <p:to>
                                        <p:strVal val="visible"/>
                                      </p:to>
                                    </p:set>
                                    <p:anim calcmode="lin" valueType="num">
                                      <p:cBhvr>
                                        <p:cTn id="46" dur="500" fill="hold"/>
                                        <p:tgtEl>
                                          <p:spTgt spid="6">
                                            <p:graphicEl>
                                              <a:dgm id="{01482426-FC81-4EEF-9CE1-FE2F9BCF36D7}"/>
                                            </p:graphicEl>
                                          </p:spTgt>
                                        </p:tgtEl>
                                        <p:attrNameLst>
                                          <p:attrName>ppt_w</p:attrName>
                                        </p:attrNameLst>
                                      </p:cBhvr>
                                      <p:tavLst>
                                        <p:tav tm="0">
                                          <p:val>
                                            <p:fltVal val="0"/>
                                          </p:val>
                                        </p:tav>
                                        <p:tav tm="100000">
                                          <p:val>
                                            <p:strVal val="#ppt_w"/>
                                          </p:val>
                                        </p:tav>
                                      </p:tavLst>
                                    </p:anim>
                                    <p:anim calcmode="lin" valueType="num">
                                      <p:cBhvr>
                                        <p:cTn id="47" dur="500" fill="hold"/>
                                        <p:tgtEl>
                                          <p:spTgt spid="6">
                                            <p:graphicEl>
                                              <a:dgm id="{01482426-FC81-4EEF-9CE1-FE2F9BCF36D7}"/>
                                            </p:graphicEl>
                                          </p:spTgt>
                                        </p:tgtEl>
                                        <p:attrNameLst>
                                          <p:attrName>ppt_h</p:attrName>
                                        </p:attrNameLst>
                                      </p:cBhvr>
                                      <p:tavLst>
                                        <p:tav tm="0">
                                          <p:val>
                                            <p:fltVal val="0"/>
                                          </p:val>
                                        </p:tav>
                                        <p:tav tm="100000">
                                          <p:val>
                                            <p:strVal val="#ppt_h"/>
                                          </p:val>
                                        </p:tav>
                                      </p:tavLst>
                                    </p:anim>
                                    <p:animEffect transition="in" filter="fade">
                                      <p:cBhvr>
                                        <p:cTn id="48" dur="500"/>
                                        <p:tgtEl>
                                          <p:spTgt spid="6">
                                            <p:graphicEl>
                                              <a:dgm id="{01482426-FC81-4EEF-9CE1-FE2F9BCF36D7}"/>
                                            </p:graphicEl>
                                          </p:spTgt>
                                        </p:tgtEl>
                                      </p:cBhvr>
                                    </p:animEffect>
                                    <p:anim calcmode="lin" valueType="num">
                                      <p:cBhvr>
                                        <p:cTn id="49" dur="500" fill="hold"/>
                                        <p:tgtEl>
                                          <p:spTgt spid="6">
                                            <p:graphicEl>
                                              <a:dgm id="{01482426-FC81-4EEF-9CE1-FE2F9BCF36D7}"/>
                                            </p:graphicEl>
                                          </p:spTgt>
                                        </p:tgtEl>
                                        <p:attrNameLst>
                                          <p:attrName>ppt_x</p:attrName>
                                        </p:attrNameLst>
                                      </p:cBhvr>
                                      <p:tavLst>
                                        <p:tav tm="0">
                                          <p:val>
                                            <p:fltVal val="0.5"/>
                                          </p:val>
                                        </p:tav>
                                        <p:tav tm="100000">
                                          <p:val>
                                            <p:strVal val="#ppt_x"/>
                                          </p:val>
                                        </p:tav>
                                      </p:tavLst>
                                    </p:anim>
                                    <p:anim calcmode="lin" valueType="num">
                                      <p:cBhvr>
                                        <p:cTn id="50" dur="500" fill="hold"/>
                                        <p:tgtEl>
                                          <p:spTgt spid="6">
                                            <p:graphicEl>
                                              <a:dgm id="{01482426-FC81-4EEF-9CE1-FE2F9BCF36D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Intec - 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Intec - New PPT Template</Template>
  <TotalTime>0</TotalTime>
  <Words>803</Words>
  <Application>Microsoft Office PowerPoint</Application>
  <PresentationFormat>On-screen Show (4:3)</PresentationFormat>
  <Paragraphs>170</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Intec - New PPT Template</vt:lpstr>
      <vt:lpstr>Office Theme</vt:lpstr>
      <vt:lpstr>PowerPoint Presentation</vt:lpstr>
      <vt:lpstr>Vision</vt:lpstr>
      <vt:lpstr>Milestones</vt:lpstr>
      <vt:lpstr>About Us</vt:lpstr>
      <vt:lpstr>Target market </vt:lpstr>
      <vt:lpstr>Definition of MSMEs in India (As Per Micro, Small &amp; Medium Enterprises Development (MSMED) Act, 2006)</vt:lpstr>
      <vt:lpstr>Products</vt:lpstr>
      <vt:lpstr>Products</vt:lpstr>
      <vt:lpstr>Lending Product</vt:lpstr>
      <vt:lpstr>Focus Industries</vt:lpstr>
      <vt:lpstr>Product Features</vt:lpstr>
      <vt:lpstr>Intec Approach </vt:lpstr>
      <vt:lpstr>Why Intec</vt:lpstr>
      <vt:lpstr>The Intec Proposition</vt:lpstr>
      <vt:lpstr>Awards and Accolades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2015-03-03T04:16:35Z</dcterms:created>
  <dcterms:modified xsi:type="dcterms:W3CDTF">2017-11-14T10:29:28Z</dcterms:modified>
</cp:coreProperties>
</file>